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B434-36A6-4BAC-A0C7-2BD042EA517A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A778-84E6-4D07-ADE3-81F8929A6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s.oa.edu.ua/6492/1/2016_Matsiyevsky_Lebediuk_naukov%20vyvchennia_vyborchoho_procesu_v_Ukraini.pdf" TargetMode="External"/><Relationship Id="rId2" Type="http://schemas.openxmlformats.org/officeDocument/2006/relationships/hyperlink" Target="https://eprints.oa.edu.ua/6263/1/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prints.oa.edu.ua/3126/1/2013_Politychni_partiyi_i_politychnyi_rezhym_pislya_parlaments'kyh_vyboriv_2012_roku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3600" dirty="0" smtClean="0"/>
              <a:t>Від </a:t>
            </a:r>
            <a:r>
              <a:rPr lang="uk-UA" sz="3600" dirty="0"/>
              <a:t>партій-субститутів до справжніх партій: чи можливо це в Україні?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Юрій </a:t>
            </a:r>
            <a:r>
              <a:rPr lang="uk-UA" dirty="0" err="1" smtClean="0">
                <a:solidFill>
                  <a:schemeClr val="tx1"/>
                </a:solidFill>
              </a:rPr>
              <a:t>Мацієвський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НаУОА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uk-UA" sz="3200" dirty="0"/>
              <a:t>Умови змін</a:t>
            </a:r>
            <a:r>
              <a:rPr lang="uk-UA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Ідеально,  якщо партія виростає з широкого суспільного руху. Це дозволяє забезпечити дві необхідні умови ефективної партії - соціальну базу і ідеологію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Виконання перших двох умов може сприяти зміні мотивів участі у владі - від егоцентричних до </a:t>
            </a:r>
            <a:r>
              <a:rPr lang="uk-UA" dirty="0" err="1" smtClean="0"/>
              <a:t>соціоцентричних</a:t>
            </a:r>
            <a:r>
              <a:rPr lang="uk-UA" dirty="0" smtClean="0"/>
              <a:t>, тобто позитивних соціальних змін. </a:t>
            </a:r>
            <a:endParaRPr lang="ru-RU" dirty="0" smtClean="0"/>
          </a:p>
          <a:p>
            <a:r>
              <a:rPr lang="uk-UA" dirty="0"/>
              <a:t> </a:t>
            </a:r>
            <a:r>
              <a:rPr lang="uk-UA" dirty="0" smtClean="0"/>
              <a:t>Демократична організація (подолання закону </a:t>
            </a:r>
            <a:r>
              <a:rPr lang="uk-UA" dirty="0" err="1" smtClean="0"/>
              <a:t>Міхельса</a:t>
            </a:r>
            <a:r>
              <a:rPr lang="uk-UA" dirty="0" smtClean="0"/>
              <a:t>)</a:t>
            </a:r>
          </a:p>
          <a:p>
            <a:r>
              <a:rPr lang="uk-UA" dirty="0"/>
              <a:t>Відмова від олігархічного фінансування</a:t>
            </a:r>
            <a:endParaRPr lang="uk-UA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Чи можливо це в Україні?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Перші три умови виконати важче, ніж дві останні.</a:t>
            </a:r>
          </a:p>
          <a:p>
            <a:r>
              <a:rPr lang="uk-UA" dirty="0" smtClean="0"/>
              <a:t> Суспільні рухи розмиваються, так само як і ідеології, що негативно впливає на сталість соціальної бази</a:t>
            </a:r>
          </a:p>
          <a:p>
            <a:r>
              <a:rPr lang="uk-UA" dirty="0" smtClean="0"/>
              <a:t>Демократичну організацію і фінансування забезпечити легше </a:t>
            </a:r>
          </a:p>
          <a:p>
            <a:r>
              <a:rPr lang="uk-UA" dirty="0" smtClean="0"/>
              <a:t>Ті, які підуть цим шляхом мають шанс стати програмними партіями.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uk-UA" sz="2000" dirty="0"/>
              <a:t>Л</a:t>
            </a:r>
            <a:r>
              <a:rPr lang="uk-UA" sz="2000" dirty="0" smtClean="0"/>
              <a:t>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uk-UA" sz="2200" dirty="0"/>
              <a:t>Лебедюк, В., </a:t>
            </a:r>
            <a:r>
              <a:rPr lang="uk-UA" sz="2200" dirty="0" err="1"/>
              <a:t>Гоменюк</a:t>
            </a:r>
            <a:r>
              <a:rPr lang="uk-UA" sz="2200" dirty="0"/>
              <a:t>, А. (2016) </a:t>
            </a:r>
            <a:r>
              <a:rPr lang="uk-UA" sz="2200" dirty="0" err="1"/>
              <a:t>Протопартії</a:t>
            </a:r>
            <a:r>
              <a:rPr lang="uk-UA" sz="2200" dirty="0"/>
              <a:t>, </a:t>
            </a:r>
            <a:r>
              <a:rPr lang="uk-UA" sz="2200" dirty="0" err="1"/>
              <a:t>квазіпартії</a:t>
            </a:r>
            <a:r>
              <a:rPr lang="uk-UA" sz="2200" dirty="0"/>
              <a:t> чи політичні партії в Україні // </a:t>
            </a:r>
            <a:r>
              <a:rPr lang="uk-UA" sz="2200" dirty="0" err="1"/>
              <a:t>Global</a:t>
            </a:r>
            <a:r>
              <a:rPr lang="uk-UA" sz="2200" dirty="0"/>
              <a:t> </a:t>
            </a:r>
            <a:r>
              <a:rPr lang="uk-UA" sz="2200" dirty="0" err="1"/>
              <a:t>world</a:t>
            </a:r>
            <a:r>
              <a:rPr lang="uk-UA" sz="2200" dirty="0"/>
              <a:t>: науковий альманах, 2 (II). с. 134-140. </a:t>
            </a:r>
            <a:r>
              <a:rPr lang="uk-UA" sz="2200" u="sng" dirty="0">
                <a:hlinkClick r:id="rId2"/>
              </a:rPr>
              <a:t>https://eprints.oa.edu.Ua/6263/1/1.pdf</a:t>
            </a:r>
            <a:endParaRPr lang="uk-UA" sz="2200" dirty="0"/>
          </a:p>
          <a:p>
            <a:r>
              <a:rPr lang="uk-UA" sz="2200" dirty="0"/>
              <a:t>Лебедюк, В., </a:t>
            </a:r>
            <a:r>
              <a:rPr lang="uk-UA" sz="2200" dirty="0" err="1"/>
              <a:t>Мацієвский</a:t>
            </a:r>
            <a:r>
              <a:rPr lang="uk-UA" sz="2200" dirty="0"/>
              <a:t>, Ю. (2016) Наукове вивчення виборчого процесу в Україні // Політична наука в Україні. 1991-2016: у 2 т. Т. 2. Теоретико-методологічні засади і концептуальні підсумки вітчизняних досліджень. Парламентське видавництво, Київ, с. 280-295. </a:t>
            </a:r>
            <a:r>
              <a:rPr lang="uk-UA" sz="2200" u="sng" dirty="0">
                <a:hlinkClick r:id="rId3"/>
              </a:rPr>
              <a:t>https://</a:t>
            </a:r>
            <a:r>
              <a:rPr lang="uk-UA" sz="2200" u="sng" dirty="0" smtClean="0">
                <a:hlinkClick r:id="rId3"/>
              </a:rPr>
              <a:t>eprints.oa.edu.Ua/6492/1/2016_Matsiyevsky_Lebediuk_naukov%20vyvchennia_vyborchoho_procesu_v_Ukraini.pdf</a:t>
            </a:r>
            <a:endParaRPr lang="uk-UA" sz="2200" dirty="0" smtClean="0"/>
          </a:p>
          <a:p>
            <a:r>
              <a:rPr lang="uk-UA" sz="2200" dirty="0" smtClean="0"/>
              <a:t>Лещенко </a:t>
            </a:r>
            <a:r>
              <a:rPr lang="uk-UA" sz="2200" dirty="0"/>
              <a:t>С. (2014) Межигірський синдром. Діагноз владі Віктора Януковича. - Київ: </a:t>
            </a:r>
            <a:r>
              <a:rPr lang="uk-UA" sz="2200" dirty="0" err="1"/>
              <a:t>Брайт</a:t>
            </a:r>
            <a:r>
              <a:rPr lang="uk-UA" sz="2200" dirty="0"/>
              <a:t> </a:t>
            </a:r>
            <a:r>
              <a:rPr lang="uk-UA" sz="2200" dirty="0" err="1"/>
              <a:t>Стар</a:t>
            </a:r>
            <a:r>
              <a:rPr lang="uk-UA" sz="2200" dirty="0"/>
              <a:t> </a:t>
            </a:r>
            <a:r>
              <a:rPr lang="uk-UA" sz="2200" dirty="0" err="1"/>
              <a:t>Паблішинг</a:t>
            </a:r>
            <a:r>
              <a:rPr lang="ru-RU" sz="2200" dirty="0" smtClean="0"/>
              <a:t>.</a:t>
            </a:r>
            <a:endParaRPr lang="uk-UA" sz="2200" dirty="0" smtClean="0"/>
          </a:p>
          <a:p>
            <a:r>
              <a:rPr lang="uk-UA" sz="2200" dirty="0" err="1" smtClean="0"/>
              <a:t>Мацієвський</a:t>
            </a:r>
            <a:r>
              <a:rPr lang="uk-UA" sz="2200" dirty="0" smtClean="0"/>
              <a:t> </a:t>
            </a:r>
            <a:r>
              <a:rPr lang="uk-UA" sz="2200" dirty="0"/>
              <a:t>Ю. (2016) У пастці гібридності: зиґзаґи трансформацій політичного режиму в Україні (1991-2014). - Чернівці: Книги - XXI</a:t>
            </a:r>
            <a:r>
              <a:rPr lang="uk-UA" sz="2200" dirty="0" smtClean="0"/>
              <a:t>.</a:t>
            </a:r>
          </a:p>
          <a:p>
            <a:r>
              <a:rPr lang="uk-UA" sz="2200" dirty="0" err="1" smtClean="0"/>
              <a:t>Мацієвський</a:t>
            </a:r>
            <a:r>
              <a:rPr lang="uk-UA" sz="2200" dirty="0" smtClean="0"/>
              <a:t> </a:t>
            </a:r>
            <a:r>
              <a:rPr lang="uk-UA" sz="2200" dirty="0"/>
              <a:t>Ю. (2013) Політичні партії і політичний режим після виборів 2012 року // Парламентські вибори 20 12 року в Україні, Наукові дослідження. - К.: </a:t>
            </a:r>
            <a:r>
              <a:rPr lang="uk-UA" sz="2200" dirty="0" err="1"/>
              <a:t>ІПіЕНД</a:t>
            </a:r>
            <a:r>
              <a:rPr lang="uk-UA" sz="2200" dirty="0"/>
              <a:t> ім. І.Ф. Кураса НАН України.</a:t>
            </a:r>
            <a:br>
              <a:rPr lang="uk-UA" sz="2200" dirty="0"/>
            </a:br>
            <a:r>
              <a:rPr lang="uk-UA" sz="2200" u="sng" dirty="0">
                <a:hlinkClick r:id="rId4"/>
              </a:rPr>
              <a:t>http://</a:t>
            </a:r>
            <a:r>
              <a:rPr lang="uk-UA" sz="2200" u="sng" dirty="0" smtClean="0">
                <a:hlinkClick r:id="rId4"/>
              </a:rPr>
              <a:t>eprints.oa.edu.Ua/3126/1/2013_Politychni_partiyi_i_politychnyi_rezhym_pislya_parlaments'kyh_vyboriv_2012_roku.pdf</a:t>
            </a:r>
            <a:endParaRPr lang="uk-UA" sz="2200" dirty="0" smtClean="0"/>
          </a:p>
          <a:p>
            <a:r>
              <a:rPr lang="uk-UA" sz="2200" dirty="0" err="1" smtClean="0"/>
              <a:t>Hale</a:t>
            </a:r>
            <a:r>
              <a:rPr lang="uk-UA" sz="2200" dirty="0" smtClean="0"/>
              <a:t> </a:t>
            </a:r>
            <a:r>
              <a:rPr lang="uk-UA" sz="2200" dirty="0"/>
              <a:t>H. E. (2005) </a:t>
            </a:r>
            <a:r>
              <a:rPr lang="uk-UA" sz="2200" i="1" dirty="0" err="1"/>
              <a:t>Why</a:t>
            </a:r>
            <a:r>
              <a:rPr lang="uk-UA" sz="2200" i="1" dirty="0"/>
              <a:t> </a:t>
            </a:r>
            <a:r>
              <a:rPr lang="uk-UA" sz="2200" i="1" dirty="0" err="1"/>
              <a:t>Not</a:t>
            </a:r>
            <a:r>
              <a:rPr lang="uk-UA" sz="2200" i="1" dirty="0"/>
              <a:t> </a:t>
            </a:r>
            <a:r>
              <a:rPr lang="uk-UA" sz="2200" i="1" dirty="0" err="1"/>
              <a:t>Parties</a:t>
            </a:r>
            <a:r>
              <a:rPr lang="uk-UA" sz="2200" i="1" dirty="0"/>
              <a:t> </a:t>
            </a:r>
            <a:r>
              <a:rPr lang="uk-UA" sz="2200" i="1" dirty="0" err="1"/>
              <a:t>in</a:t>
            </a:r>
            <a:r>
              <a:rPr lang="uk-UA" sz="2200" i="1" dirty="0"/>
              <a:t> </a:t>
            </a:r>
            <a:r>
              <a:rPr lang="uk-UA" sz="2200" i="1" dirty="0" err="1"/>
              <a:t>Russia</a:t>
            </a:r>
            <a:r>
              <a:rPr lang="uk-UA" sz="2200" i="1" dirty="0"/>
              <a:t>?: </a:t>
            </a:r>
            <a:r>
              <a:rPr lang="uk-UA" sz="2200" i="1" dirty="0" err="1"/>
              <a:t>Democracy</a:t>
            </a:r>
            <a:r>
              <a:rPr lang="uk-UA" sz="2200" i="1" dirty="0"/>
              <a:t>, </a:t>
            </a:r>
            <a:r>
              <a:rPr lang="uk-UA" sz="2200" i="1" dirty="0" err="1"/>
              <a:t>Federalism</a:t>
            </a:r>
            <a:r>
              <a:rPr lang="uk-UA" sz="2200" i="1" dirty="0"/>
              <a:t>, </a:t>
            </a:r>
            <a:r>
              <a:rPr lang="uk-UA" sz="2200" i="1" dirty="0" err="1"/>
              <a:t>and</a:t>
            </a:r>
            <a:r>
              <a:rPr lang="uk-UA" sz="2200" i="1" dirty="0"/>
              <a:t> </a:t>
            </a:r>
            <a:r>
              <a:rPr lang="uk-UA" sz="2200" i="1" dirty="0" err="1"/>
              <a:t>the</a:t>
            </a:r>
            <a:r>
              <a:rPr lang="uk-UA" sz="2200" i="1" dirty="0"/>
              <a:t> </a:t>
            </a:r>
            <a:r>
              <a:rPr lang="uk-UA" sz="2200" i="1" dirty="0" err="1"/>
              <a:t>State</a:t>
            </a:r>
            <a:r>
              <a:rPr lang="uk-UA" sz="2200" i="1" dirty="0"/>
              <a:t>. </a:t>
            </a:r>
            <a:r>
              <a:rPr lang="uk-UA" sz="2200" dirty="0" err="1"/>
              <a:t>Cambridge</a:t>
            </a:r>
            <a:r>
              <a:rPr lang="uk-UA" sz="2200" dirty="0"/>
              <a:t>: </a:t>
            </a:r>
            <a:r>
              <a:rPr lang="uk-UA" sz="2200" dirty="0" err="1"/>
              <a:t>Cambridge</a:t>
            </a:r>
            <a:r>
              <a:rPr lang="uk-UA" sz="2200" dirty="0"/>
              <a:t> </a:t>
            </a: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 smtClean="0"/>
              <a:t>.</a:t>
            </a:r>
          </a:p>
          <a:p>
            <a:r>
              <a:rPr lang="uk-UA" sz="2200" dirty="0" err="1" smtClean="0"/>
              <a:t>Kitschelt</a:t>
            </a:r>
            <a:r>
              <a:rPr lang="uk-UA" sz="2200" dirty="0" smtClean="0"/>
              <a:t> </a:t>
            </a:r>
            <a:r>
              <a:rPr lang="uk-UA" sz="2200" dirty="0"/>
              <a:t>H., </a:t>
            </a:r>
            <a:r>
              <a:rPr lang="uk-UA" sz="2200" dirty="0" err="1"/>
              <a:t>Mansfeldova</a:t>
            </a:r>
            <a:r>
              <a:rPr lang="uk-UA" sz="2200" dirty="0"/>
              <a:t> Z., </a:t>
            </a:r>
            <a:r>
              <a:rPr lang="uk-UA" sz="2200" dirty="0" err="1"/>
              <a:t>Markowski</a:t>
            </a:r>
            <a:r>
              <a:rPr lang="uk-UA" sz="2200" dirty="0"/>
              <a:t> R., </a:t>
            </a:r>
            <a:r>
              <a:rPr lang="uk-UA" sz="2200" dirty="0" err="1"/>
              <a:t>Toka</a:t>
            </a:r>
            <a:r>
              <a:rPr lang="uk-UA" sz="2200" dirty="0"/>
              <a:t> G., (1999) </a:t>
            </a:r>
            <a:r>
              <a:rPr lang="uk-UA" sz="2200" i="1" dirty="0"/>
              <a:t>Post-Communist </a:t>
            </a:r>
            <a:r>
              <a:rPr lang="uk-UA" sz="2200" i="1" dirty="0" err="1"/>
              <a:t>Party</a:t>
            </a:r>
            <a:r>
              <a:rPr lang="uk-UA" sz="2200" i="1" dirty="0"/>
              <a:t> </a:t>
            </a:r>
            <a:r>
              <a:rPr lang="uk-UA" sz="2200" i="1" dirty="0" err="1"/>
              <a:t>Systems</a:t>
            </a:r>
            <a:r>
              <a:rPr lang="uk-UA" sz="2200" i="1" dirty="0"/>
              <a:t>: </a:t>
            </a:r>
            <a:r>
              <a:rPr lang="uk-UA" sz="2200" i="1" dirty="0" err="1"/>
              <a:t>Competition</a:t>
            </a:r>
            <a:r>
              <a:rPr lang="uk-UA" sz="2200" i="1" dirty="0"/>
              <a:t>, </a:t>
            </a:r>
            <a:r>
              <a:rPr lang="uk-UA" sz="2200" i="1" dirty="0" err="1"/>
              <a:t>Representation</a:t>
            </a:r>
            <a:r>
              <a:rPr lang="uk-UA" sz="2200" i="1" dirty="0"/>
              <a:t> </a:t>
            </a:r>
            <a:r>
              <a:rPr lang="uk-UA" sz="2200" i="1" dirty="0" err="1"/>
              <a:t>and</a:t>
            </a:r>
            <a:r>
              <a:rPr lang="uk-UA" sz="2200" i="1" dirty="0"/>
              <a:t> Inter-Party </a:t>
            </a:r>
            <a:r>
              <a:rPr lang="uk-UA" sz="2200" i="1" dirty="0" err="1"/>
              <a:t>Competition</a:t>
            </a:r>
            <a:r>
              <a:rPr lang="uk-UA" sz="2200" i="1" dirty="0"/>
              <a:t>. </a:t>
            </a:r>
            <a:r>
              <a:rPr lang="uk-UA" sz="2200" dirty="0" err="1"/>
              <a:t>Cambridge</a:t>
            </a:r>
            <a:r>
              <a:rPr lang="uk-UA" sz="2200" dirty="0"/>
              <a:t>: </a:t>
            </a:r>
            <a:r>
              <a:rPr lang="uk-UA" sz="2200" dirty="0" err="1"/>
              <a:t>Cambridge</a:t>
            </a:r>
            <a:r>
              <a:rPr lang="uk-UA" sz="2200" dirty="0"/>
              <a:t> </a:t>
            </a: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 smtClean="0"/>
              <a:t>.</a:t>
            </a:r>
          </a:p>
          <a:p>
            <a:r>
              <a:rPr lang="uk-UA" sz="2200" dirty="0" err="1" smtClean="0"/>
              <a:t>Levitsky</a:t>
            </a:r>
            <a:r>
              <a:rPr lang="uk-UA" sz="2200" dirty="0"/>
              <a:t>, S., </a:t>
            </a:r>
            <a:r>
              <a:rPr lang="uk-UA" sz="2200" dirty="0" err="1"/>
              <a:t>Zavaleta</a:t>
            </a:r>
            <a:r>
              <a:rPr lang="uk-UA" sz="2200" dirty="0"/>
              <a:t>, M. (2016) </a:t>
            </a:r>
            <a:r>
              <a:rPr lang="uk-UA" sz="2200" dirty="0" err="1"/>
              <a:t>Why</a:t>
            </a:r>
            <a:r>
              <a:rPr lang="uk-UA" sz="2200" dirty="0"/>
              <a:t> </a:t>
            </a:r>
            <a:r>
              <a:rPr lang="uk-UA" sz="2200" dirty="0" err="1"/>
              <a:t>No</a:t>
            </a:r>
            <a:r>
              <a:rPr lang="uk-UA" sz="2200" dirty="0"/>
              <a:t> Party-Building </a:t>
            </a:r>
            <a:r>
              <a:rPr lang="uk-UA" sz="2200" dirty="0" err="1"/>
              <a:t>in</a:t>
            </a:r>
            <a:r>
              <a:rPr lang="uk-UA" sz="2200" dirty="0"/>
              <a:t> </a:t>
            </a:r>
            <a:r>
              <a:rPr lang="uk-UA" sz="2200" dirty="0" err="1"/>
              <a:t>Peru</a:t>
            </a:r>
            <a:r>
              <a:rPr lang="uk-UA" sz="2200" dirty="0"/>
              <a:t>?// S. </a:t>
            </a:r>
            <a:r>
              <a:rPr lang="uk-UA" sz="2200" dirty="0" err="1"/>
              <a:t>Levitsky</a:t>
            </a:r>
            <a:r>
              <a:rPr lang="uk-UA" sz="2200" dirty="0"/>
              <a:t>, J. </a:t>
            </a:r>
            <a:r>
              <a:rPr lang="uk-UA" sz="2200" dirty="0" err="1"/>
              <a:t>Loxton</a:t>
            </a:r>
            <a:r>
              <a:rPr lang="uk-UA" sz="2200" dirty="0"/>
              <a:t>, B. </a:t>
            </a:r>
            <a:r>
              <a:rPr lang="uk-UA" sz="2200" dirty="0" err="1"/>
              <a:t>Van</a:t>
            </a:r>
            <a:r>
              <a:rPr lang="uk-UA" sz="2200" dirty="0"/>
              <a:t> </a:t>
            </a:r>
            <a:r>
              <a:rPr lang="uk-UA" sz="2200" dirty="0" err="1"/>
              <a:t>Dyck</a:t>
            </a:r>
            <a:r>
              <a:rPr lang="uk-UA" sz="2200" dirty="0"/>
              <a:t>, &amp; J. </a:t>
            </a:r>
            <a:r>
              <a:rPr lang="uk-UA" sz="2200" dirty="0" err="1"/>
              <a:t>Dommguez</a:t>
            </a:r>
            <a:r>
              <a:rPr lang="uk-UA" sz="2200" dirty="0"/>
              <a:t> (</a:t>
            </a:r>
            <a:r>
              <a:rPr lang="uk-UA" sz="2200" dirty="0" err="1"/>
              <a:t>Eds</a:t>
            </a:r>
            <a:r>
              <a:rPr lang="uk-UA" sz="2200" dirty="0"/>
              <a:t>.</a:t>
            </a:r>
            <a:r>
              <a:rPr lang="en-US" sz="2200" dirty="0"/>
              <a:t>)</a:t>
            </a:r>
            <a:r>
              <a:rPr lang="uk-UA" sz="2200" dirty="0"/>
              <a:t>, </a:t>
            </a:r>
            <a:r>
              <a:rPr lang="uk-UA" sz="2200" i="1" dirty="0" err="1"/>
              <a:t>Challenges</a:t>
            </a:r>
            <a:r>
              <a:rPr lang="uk-UA" sz="2200" i="1" dirty="0"/>
              <a:t> </a:t>
            </a:r>
            <a:r>
              <a:rPr lang="uk-UA" sz="2200" i="1" dirty="0" err="1"/>
              <a:t>of</a:t>
            </a:r>
            <a:r>
              <a:rPr lang="uk-UA" sz="2200" i="1" dirty="0"/>
              <a:t> Party-Building </a:t>
            </a:r>
            <a:r>
              <a:rPr lang="uk-UA" sz="2200" i="1" dirty="0" err="1"/>
              <a:t>in</a:t>
            </a:r>
            <a:r>
              <a:rPr lang="uk-UA" sz="2200" i="1" dirty="0"/>
              <a:t> </a:t>
            </a:r>
            <a:r>
              <a:rPr lang="uk-UA" sz="2200" i="1" dirty="0" err="1"/>
              <a:t>Latin</a:t>
            </a:r>
            <a:r>
              <a:rPr lang="uk-UA" sz="2200" i="1" dirty="0"/>
              <a:t> </a:t>
            </a:r>
            <a:r>
              <a:rPr lang="uk-UA" sz="2200" i="1" dirty="0" err="1"/>
              <a:t>America</a:t>
            </a:r>
            <a:r>
              <a:rPr lang="uk-UA" sz="2200" i="1" dirty="0"/>
              <a:t>. </a:t>
            </a:r>
            <a:r>
              <a:rPr lang="uk-UA" sz="2200" dirty="0" err="1"/>
              <a:t>Cambridge</a:t>
            </a:r>
            <a:r>
              <a:rPr lang="uk-UA" sz="2200" dirty="0"/>
              <a:t>: </a:t>
            </a:r>
            <a:r>
              <a:rPr lang="uk-UA" sz="2200" dirty="0" err="1"/>
              <a:t>Cambridge</a:t>
            </a:r>
            <a:r>
              <a:rPr lang="uk-UA" sz="2200" dirty="0"/>
              <a:t> </a:t>
            </a: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/>
              <a:t>.</a:t>
            </a:r>
            <a:br>
              <a:rPr lang="uk-UA" sz="2200" dirty="0"/>
            </a:br>
            <a:r>
              <a:rPr lang="uk-UA" sz="2200" dirty="0" err="1"/>
              <a:t>Morlino</a:t>
            </a:r>
            <a:r>
              <a:rPr lang="uk-UA" sz="2200" dirty="0"/>
              <a:t> E. (2018) </a:t>
            </a:r>
            <a:r>
              <a:rPr lang="uk-UA" sz="2200" dirty="0" err="1"/>
              <a:t>Political</a:t>
            </a:r>
            <a:r>
              <a:rPr lang="uk-UA" sz="2200" dirty="0"/>
              <a:t> </a:t>
            </a:r>
            <a:r>
              <a:rPr lang="uk-UA" sz="2200" dirty="0" err="1"/>
              <a:t>parties</a:t>
            </a:r>
            <a:r>
              <a:rPr lang="uk-UA" sz="2200" dirty="0"/>
              <a:t> / </a:t>
            </a:r>
            <a:r>
              <a:rPr lang="uk-UA" sz="2200" i="1" dirty="0" err="1"/>
              <a:t>Democratization</a:t>
            </a:r>
            <a:r>
              <a:rPr lang="uk-UA" sz="2200" i="1" dirty="0"/>
              <a:t> </a:t>
            </a:r>
            <a:r>
              <a:rPr lang="uk-UA" sz="2200" dirty="0"/>
              <a:t>// </a:t>
            </a:r>
            <a:r>
              <a:rPr lang="uk-UA" sz="2200" dirty="0" err="1"/>
              <a:t>Christian</a:t>
            </a:r>
            <a:r>
              <a:rPr lang="uk-UA" sz="2200" dirty="0"/>
              <a:t> W. </a:t>
            </a:r>
            <a:r>
              <a:rPr lang="uk-UA" sz="2200" dirty="0" err="1"/>
              <a:t>Haerpfer</a:t>
            </a:r>
            <a:r>
              <a:rPr lang="uk-UA" sz="2200" dirty="0"/>
              <a:t> [</a:t>
            </a:r>
            <a:r>
              <a:rPr lang="uk-UA" sz="2200" dirty="0" err="1"/>
              <a:t>et</a:t>
            </a:r>
            <a:r>
              <a:rPr lang="uk-UA" sz="2200" dirty="0"/>
              <a:t> </a:t>
            </a:r>
            <a:r>
              <a:rPr lang="uk-UA" sz="2200" dirty="0" err="1"/>
              <a:t>al</a:t>
            </a:r>
            <a:r>
              <a:rPr lang="uk-UA" sz="2200" dirty="0"/>
              <a:t>.] 2nd </a:t>
            </a:r>
            <a:r>
              <a:rPr lang="uk-UA" sz="2200" dirty="0" err="1"/>
              <a:t>edition</a:t>
            </a:r>
            <a:r>
              <a:rPr lang="uk-UA" sz="2200" dirty="0"/>
              <a:t>. </a:t>
            </a:r>
            <a:r>
              <a:rPr lang="uk-UA" sz="2200" dirty="0" err="1"/>
              <a:t>Oxford</a:t>
            </a:r>
            <a:r>
              <a:rPr lang="uk-UA" sz="2200" dirty="0"/>
              <a:t>: </a:t>
            </a:r>
            <a:r>
              <a:rPr lang="uk-UA" sz="2200" dirty="0" err="1"/>
              <a:t>Oxford</a:t>
            </a:r>
            <a:r>
              <a:rPr lang="uk-UA" sz="2200" dirty="0"/>
              <a:t> </a:t>
            </a: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 smtClean="0"/>
              <a:t>.</a:t>
            </a:r>
          </a:p>
          <a:p>
            <a:r>
              <a:rPr lang="uk-UA" sz="2200" dirty="0" err="1" smtClean="0"/>
              <a:t>Sydorchuk</a:t>
            </a:r>
            <a:r>
              <a:rPr lang="uk-UA" sz="2200" dirty="0" smtClean="0"/>
              <a:t> </a:t>
            </a:r>
            <a:r>
              <a:rPr lang="uk-UA" sz="2200" dirty="0"/>
              <a:t>O. (2017) </a:t>
            </a:r>
            <a:r>
              <a:rPr lang="uk-UA" sz="2200" dirty="0" err="1"/>
              <a:t>Ukraine</a:t>
            </a:r>
            <a:r>
              <a:rPr lang="uk-UA" sz="2200" dirty="0"/>
              <a:t>: </a:t>
            </a:r>
            <a:r>
              <a:rPr lang="uk-UA" sz="2200" dirty="0" err="1"/>
              <a:t>Shallow</a:t>
            </a:r>
            <a:r>
              <a:rPr lang="uk-UA" sz="2200" dirty="0"/>
              <a:t> </a:t>
            </a:r>
            <a:r>
              <a:rPr lang="uk-UA" sz="2200" dirty="0" err="1"/>
              <a:t>Party</a:t>
            </a:r>
            <a:r>
              <a:rPr lang="uk-UA" sz="2200" dirty="0"/>
              <a:t> </a:t>
            </a:r>
            <a:r>
              <a:rPr lang="uk-UA" sz="2200" dirty="0" err="1"/>
              <a:t>Structures</a:t>
            </a:r>
            <a:r>
              <a:rPr lang="uk-UA" sz="2200" dirty="0"/>
              <a:t> </a:t>
            </a:r>
            <a:r>
              <a:rPr lang="uk-UA" sz="2200" dirty="0" err="1"/>
              <a:t>in</a:t>
            </a:r>
            <a:r>
              <a:rPr lang="uk-UA" sz="2200" dirty="0"/>
              <a:t> a </a:t>
            </a:r>
            <a:r>
              <a:rPr lang="uk-UA" sz="2200" dirty="0" err="1"/>
              <a:t>Volatile</a:t>
            </a:r>
            <a:r>
              <a:rPr lang="uk-UA" sz="2200" dirty="0"/>
              <a:t> </a:t>
            </a:r>
            <a:r>
              <a:rPr lang="uk-UA" sz="2200" dirty="0" err="1"/>
              <a:t>Party</a:t>
            </a:r>
            <a:r>
              <a:rPr lang="uk-UA" sz="2200" dirty="0"/>
              <a:t> </a:t>
            </a:r>
            <a:r>
              <a:rPr lang="uk-UA" sz="2200" dirty="0" err="1"/>
              <a:t>System</a:t>
            </a:r>
            <a:r>
              <a:rPr lang="uk-UA" sz="2200" dirty="0"/>
              <a:t> // Sobolewska-Myslik, K., Kosowska-Ggstot, B., </a:t>
            </a:r>
            <a:r>
              <a:rPr lang="uk-UA" sz="2200" dirty="0" err="1"/>
              <a:t>and</a:t>
            </a:r>
            <a:r>
              <a:rPr lang="uk-UA" sz="2200" dirty="0"/>
              <a:t> </a:t>
            </a:r>
            <a:r>
              <a:rPr lang="uk-UA" sz="2200" dirty="0" err="1"/>
              <a:t>Borowiec</a:t>
            </a:r>
            <a:r>
              <a:rPr lang="uk-UA" sz="2200" dirty="0"/>
              <a:t>, P. (</a:t>
            </a:r>
            <a:r>
              <a:rPr lang="uk-UA" sz="2200" dirty="0" err="1"/>
              <a:t>eds</a:t>
            </a:r>
            <a:r>
              <a:rPr lang="uk-UA" sz="2200" dirty="0"/>
              <a:t>). </a:t>
            </a:r>
            <a:r>
              <a:rPr lang="uk-UA" sz="2200" i="1" dirty="0" err="1"/>
              <a:t>Organizational</a:t>
            </a:r>
            <a:r>
              <a:rPr lang="uk-UA" sz="2200" i="1" dirty="0"/>
              <a:t> </a:t>
            </a:r>
            <a:r>
              <a:rPr lang="uk-UA" sz="2200" i="1" dirty="0" err="1"/>
              <a:t>Structures</a:t>
            </a:r>
            <a:r>
              <a:rPr lang="uk-UA" sz="2200" i="1" dirty="0"/>
              <a:t> </a:t>
            </a:r>
            <a:r>
              <a:rPr lang="uk-UA" sz="2200" i="1" dirty="0" err="1"/>
              <a:t>of</a:t>
            </a:r>
            <a:r>
              <a:rPr lang="uk-UA" sz="2200" i="1" dirty="0"/>
              <a:t> </a:t>
            </a:r>
            <a:r>
              <a:rPr lang="uk-UA" sz="2200" i="1" dirty="0" err="1"/>
              <a:t>Political</a:t>
            </a:r>
            <a:r>
              <a:rPr lang="uk-UA" sz="2200" i="1" dirty="0"/>
              <a:t> </a:t>
            </a:r>
            <a:r>
              <a:rPr lang="uk-UA" sz="2200" i="1" dirty="0" err="1"/>
              <a:t>Parties</a:t>
            </a:r>
            <a:r>
              <a:rPr lang="uk-UA" sz="2200" i="1" dirty="0"/>
              <a:t> </a:t>
            </a:r>
            <a:r>
              <a:rPr lang="uk-UA" sz="2200" i="1" dirty="0" err="1"/>
              <a:t>in</a:t>
            </a:r>
            <a:r>
              <a:rPr lang="uk-UA" sz="2200" i="1" dirty="0"/>
              <a:t> </a:t>
            </a:r>
            <a:r>
              <a:rPr lang="uk-UA" sz="2200" i="1" dirty="0" err="1"/>
              <a:t>Central</a:t>
            </a:r>
            <a:r>
              <a:rPr lang="uk-UA" sz="2200" i="1" dirty="0"/>
              <a:t> </a:t>
            </a:r>
            <a:r>
              <a:rPr lang="uk-UA" sz="2200" i="1" dirty="0" err="1"/>
              <a:t>and</a:t>
            </a:r>
            <a:r>
              <a:rPr lang="uk-UA" sz="2200" i="1" dirty="0"/>
              <a:t> </a:t>
            </a:r>
            <a:r>
              <a:rPr lang="uk-UA" sz="2200" i="1" dirty="0" err="1"/>
              <a:t>Eastern</a:t>
            </a:r>
            <a:r>
              <a:rPr lang="uk-UA" sz="2200" i="1" dirty="0"/>
              <a:t> </a:t>
            </a:r>
            <a:r>
              <a:rPr lang="uk-UA" sz="2200" i="1" dirty="0" err="1"/>
              <a:t>European</a:t>
            </a:r>
            <a:r>
              <a:rPr lang="uk-UA" sz="2200" i="1" dirty="0"/>
              <a:t> </a:t>
            </a:r>
            <a:r>
              <a:rPr lang="uk-UA" sz="2200" i="1" dirty="0" err="1"/>
              <a:t>Countries</a:t>
            </a:r>
            <a:r>
              <a:rPr lang="uk-UA" sz="2200" i="1" dirty="0"/>
              <a:t>. </a:t>
            </a:r>
            <a:r>
              <a:rPr lang="uk-UA" sz="2200" dirty="0" err="1"/>
              <a:t>Jagiellonian</a:t>
            </a:r>
            <a:r>
              <a:rPr lang="uk-UA" sz="2200" dirty="0"/>
              <a:t/>
            </a:r>
            <a:br>
              <a:rPr lang="uk-UA" sz="2200" dirty="0"/>
            </a:b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 smtClean="0"/>
              <a:t>.</a:t>
            </a:r>
          </a:p>
          <a:p>
            <a:r>
              <a:rPr lang="uk-UA" sz="2200" dirty="0" smtClean="0"/>
              <a:t> </a:t>
            </a:r>
            <a:r>
              <a:rPr lang="uk-UA" sz="2200" dirty="0" err="1"/>
              <a:t>Wilson</a:t>
            </a:r>
            <a:r>
              <a:rPr lang="uk-UA" sz="2200" dirty="0"/>
              <a:t>, A. </a:t>
            </a:r>
            <a:r>
              <a:rPr lang="uk-UA" sz="2200" dirty="0" err="1"/>
              <a:t>Birch</a:t>
            </a:r>
            <a:r>
              <a:rPr lang="uk-UA" sz="2200" dirty="0"/>
              <a:t>, S. (2007) </a:t>
            </a:r>
            <a:r>
              <a:rPr lang="uk-UA" sz="2200" dirty="0" err="1"/>
              <a:t>Political</a:t>
            </a:r>
            <a:r>
              <a:rPr lang="uk-UA" sz="2200" dirty="0"/>
              <a:t> </a:t>
            </a:r>
            <a:r>
              <a:rPr lang="uk-UA" sz="2200" dirty="0" err="1"/>
              <a:t>parties</a:t>
            </a:r>
            <a:r>
              <a:rPr lang="uk-UA" sz="2200" dirty="0"/>
              <a:t> </a:t>
            </a:r>
            <a:r>
              <a:rPr lang="uk-UA" sz="2200" dirty="0" err="1"/>
              <a:t>in</a:t>
            </a:r>
            <a:r>
              <a:rPr lang="uk-UA" sz="2200" dirty="0"/>
              <a:t> </a:t>
            </a:r>
            <a:r>
              <a:rPr lang="uk-UA" sz="2200" dirty="0" err="1"/>
              <a:t>Ukraine</a:t>
            </a:r>
            <a:r>
              <a:rPr lang="uk-UA" sz="2200" dirty="0"/>
              <a:t>: </a:t>
            </a:r>
            <a:r>
              <a:rPr lang="uk-UA" sz="2200" dirty="0" err="1"/>
              <a:t>virtual</a:t>
            </a:r>
            <a:r>
              <a:rPr lang="uk-UA" sz="2200" dirty="0"/>
              <a:t> </a:t>
            </a:r>
            <a:r>
              <a:rPr lang="uk-UA" sz="2200" dirty="0" err="1"/>
              <a:t>and</a:t>
            </a:r>
            <a:r>
              <a:rPr lang="uk-UA" sz="2200" dirty="0"/>
              <a:t> </a:t>
            </a:r>
            <a:r>
              <a:rPr lang="uk-UA" sz="2200" dirty="0" err="1"/>
              <a:t>representational</a:t>
            </a:r>
            <a:r>
              <a:rPr lang="uk-UA" sz="2200" dirty="0"/>
              <a:t> // </a:t>
            </a:r>
            <a:r>
              <a:rPr lang="uk-UA" sz="2200" dirty="0" err="1"/>
              <a:t>Webb</a:t>
            </a:r>
            <a:r>
              <a:rPr lang="uk-UA" sz="2200" dirty="0"/>
              <a:t>, P. </a:t>
            </a:r>
            <a:r>
              <a:rPr lang="uk-UA" sz="2200" dirty="0" err="1"/>
              <a:t>and</a:t>
            </a:r>
            <a:r>
              <a:rPr lang="uk-UA" sz="2200" dirty="0"/>
              <a:t> </a:t>
            </a:r>
            <a:r>
              <a:rPr lang="uk-UA" sz="2200" dirty="0" err="1"/>
              <a:t>White</a:t>
            </a:r>
            <a:r>
              <a:rPr lang="uk-UA" sz="2200" dirty="0"/>
              <a:t>, S. (</a:t>
            </a:r>
            <a:r>
              <a:rPr lang="uk-UA" sz="2200" dirty="0" err="1"/>
              <a:t>eds</a:t>
            </a:r>
            <a:r>
              <a:rPr lang="uk-UA" sz="2200" dirty="0"/>
              <a:t>.) </a:t>
            </a:r>
            <a:r>
              <a:rPr lang="uk-UA" sz="2200" i="1" dirty="0" err="1"/>
              <a:t>Party</a:t>
            </a:r>
            <a:r>
              <a:rPr lang="uk-UA" sz="2200" i="1" dirty="0"/>
              <a:t> </a:t>
            </a:r>
            <a:r>
              <a:rPr lang="uk-UA" sz="2200" i="1" dirty="0" err="1"/>
              <a:t>Politics</a:t>
            </a:r>
            <a:r>
              <a:rPr lang="uk-UA" sz="2200" i="1" dirty="0"/>
              <a:t> </a:t>
            </a:r>
            <a:r>
              <a:rPr lang="uk-UA" sz="2200" i="1" dirty="0" err="1"/>
              <a:t>in</a:t>
            </a:r>
            <a:r>
              <a:rPr lang="uk-UA" sz="2200" i="1" dirty="0"/>
              <a:t> </a:t>
            </a:r>
            <a:r>
              <a:rPr lang="uk-UA" sz="2200" i="1" dirty="0" err="1"/>
              <a:t>New</a:t>
            </a:r>
            <a:r>
              <a:rPr lang="uk-UA" sz="2200" i="1" dirty="0"/>
              <a:t> </a:t>
            </a:r>
            <a:r>
              <a:rPr lang="uk-UA" sz="2200" i="1" dirty="0" err="1"/>
              <a:t>Democracies</a:t>
            </a:r>
            <a:r>
              <a:rPr lang="uk-UA" sz="2200" i="1" dirty="0"/>
              <a:t>. </a:t>
            </a:r>
            <a:r>
              <a:rPr lang="uk-UA" sz="2200" dirty="0" err="1"/>
              <a:t>Oxford</a:t>
            </a:r>
            <a:r>
              <a:rPr lang="uk-UA" sz="2200" dirty="0"/>
              <a:t> </a:t>
            </a:r>
            <a:r>
              <a:rPr lang="uk-UA" sz="2200" dirty="0" err="1"/>
              <a:t>University</a:t>
            </a:r>
            <a:r>
              <a:rPr lang="uk-UA" sz="2200" dirty="0"/>
              <a:t> </a:t>
            </a:r>
            <a:r>
              <a:rPr lang="uk-UA" sz="2200" dirty="0" err="1"/>
              <a:t>Press</a:t>
            </a:r>
            <a:r>
              <a:rPr lang="uk-UA" sz="2200" dirty="0"/>
              <a:t>: </a:t>
            </a:r>
            <a:r>
              <a:rPr lang="uk-UA" sz="2200" dirty="0" err="1"/>
              <a:t>Oxford</a:t>
            </a:r>
            <a:r>
              <a:rPr lang="uk-UA" sz="2200" dirty="0"/>
              <a:t>.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37980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Питання: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Чому українські партії є "субститутами", тобто замінниками, які лише зовні нагадують звичні європейські чи американські партії? </a:t>
            </a:r>
            <a:endParaRPr lang="ru-RU" dirty="0"/>
          </a:p>
          <a:p>
            <a:r>
              <a:rPr lang="uk-UA" dirty="0"/>
              <a:t>За яких умов українські </a:t>
            </a:r>
            <a:r>
              <a:rPr lang="uk-UA" dirty="0" err="1"/>
              <a:t>квазі-партії</a:t>
            </a:r>
            <a:r>
              <a:rPr lang="uk-UA" dirty="0"/>
              <a:t> (термін Ю.Шведи) можуть стати програмними партіями.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 Шість головних відмінностей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Спосіб утворення</a:t>
            </a:r>
          </a:p>
          <a:p>
            <a:r>
              <a:rPr lang="uk-UA" dirty="0" smtClean="0"/>
              <a:t>Цінності</a:t>
            </a:r>
          </a:p>
          <a:p>
            <a:r>
              <a:rPr lang="uk-UA" dirty="0" smtClean="0"/>
              <a:t>Мета</a:t>
            </a:r>
          </a:p>
          <a:p>
            <a:r>
              <a:rPr lang="uk-UA" dirty="0" smtClean="0"/>
              <a:t>Тривалість існування</a:t>
            </a:r>
          </a:p>
          <a:p>
            <a:r>
              <a:rPr lang="uk-UA" dirty="0" smtClean="0"/>
              <a:t>Внутрішня організація</a:t>
            </a:r>
          </a:p>
          <a:p>
            <a:r>
              <a:rPr lang="uk-UA" dirty="0" smtClean="0"/>
              <a:t>Фінансування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утворення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переважна </a:t>
            </a:r>
            <a:r>
              <a:rPr lang="uk-UA" dirty="0"/>
              <a:t>більшість </a:t>
            </a:r>
            <a:r>
              <a:rPr lang="uk-UA" dirty="0" smtClean="0"/>
              <a:t>українських партій </a:t>
            </a:r>
            <a:r>
              <a:rPr lang="uk-UA" dirty="0"/>
              <a:t>створені "згори" їхніми лідерами, або руками </a:t>
            </a:r>
            <a:r>
              <a:rPr lang="uk-UA" dirty="0" smtClean="0"/>
              <a:t>олігархів, </a:t>
            </a:r>
            <a:r>
              <a:rPr lang="uk-UA" dirty="0"/>
              <a:t>тоді як традиційні європейські партії виростали "</a:t>
            </a:r>
            <a:r>
              <a:rPr lang="uk-UA" dirty="0" err="1" smtClean="0"/>
              <a:t>знизу”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Цінності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У партій-субститутів немає </a:t>
            </a:r>
            <a:r>
              <a:rPr lang="uk-UA" dirty="0" smtClean="0"/>
              <a:t>засадничих цінностей</a:t>
            </a:r>
            <a:r>
              <a:rPr lang="uk-UA" dirty="0"/>
              <a:t>, які відображені у їхніх програмах. Ідеології - це найслабше місце українських партій і навіть комуністи чи націоналісти використовують окремі ідеологічні кліше лише для мобілізації виборців.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Метою </a:t>
            </a:r>
            <a:r>
              <a:rPr lang="uk-UA" dirty="0" smtClean="0"/>
              <a:t>партій-субститутів </a:t>
            </a:r>
            <a:r>
              <a:rPr lang="uk-UA" dirty="0"/>
              <a:t>є задоволення інтересів своїх власників чи невеликої групи членів, а не впровадження своїх цінностей, </a:t>
            </a:r>
            <a:r>
              <a:rPr lang="uk-UA" dirty="0" err="1"/>
              <a:t>візій</a:t>
            </a:r>
            <a:r>
              <a:rPr lang="uk-UA" dirty="0"/>
              <a:t>, програм у суспільне життя.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Тривалість існування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Тривалість життя більшості українських партій вимірюється тривалістю політичної </a:t>
            </a:r>
            <a:r>
              <a:rPr lang="uk-UA" dirty="0" smtClean="0"/>
              <a:t>кар'єри </a:t>
            </a:r>
            <a:r>
              <a:rPr lang="uk-UA" dirty="0"/>
              <a:t>лідера. Як тільки лідер сходить з політичної арени (Мороз, Симоненко, </a:t>
            </a:r>
            <a:r>
              <a:rPr lang="uk-UA" dirty="0" smtClean="0"/>
              <a:t>Ющенко, </a:t>
            </a:r>
            <a:r>
              <a:rPr lang="uk-UA" dirty="0"/>
              <a:t>Янукович) його партія, як правило, припиняє існування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Організація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внутрішня організація і взаємодія у таких партіях побудована не на демократичній </a:t>
            </a:r>
            <a:r>
              <a:rPr lang="uk-UA" dirty="0" smtClean="0"/>
              <a:t>конкуренції, звітності тощо, а на патрон-клієнтських </a:t>
            </a:r>
            <a:r>
              <a:rPr lang="uk-UA" dirty="0"/>
              <a:t>зв’язках. На відміну від програмних такі партії називають </a:t>
            </a:r>
            <a:r>
              <a:rPr lang="uk-UA" dirty="0" err="1" smtClean="0"/>
              <a:t>клієнтелістськими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Фінансування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навіть парламентські партії залежні від грошей своїх патронів. Ці фінанси, як правило, генеруються у "сірій", або у нелегальній "чорній" сфері, що контролюються власниками партії і тому витрачаються вони також не публічно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480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Від партій-субститутів до справжніх партій: чи можливо це в Україні? </vt:lpstr>
      <vt:lpstr>Питання:</vt:lpstr>
      <vt:lpstr> Шість головних відмінностей</vt:lpstr>
      <vt:lpstr>утворення</vt:lpstr>
      <vt:lpstr>Цінності</vt:lpstr>
      <vt:lpstr>Мета</vt:lpstr>
      <vt:lpstr>Тривалість існування</vt:lpstr>
      <vt:lpstr>Організація</vt:lpstr>
      <vt:lpstr>Фінансування</vt:lpstr>
      <vt:lpstr>Умови змін:</vt:lpstr>
      <vt:lpstr>Чи можливо це в Україні?</vt:lpstr>
      <vt:lpstr>Література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 партій-субститутів до справжніх партій: чи можливо це в Україні?</dc:title>
  <dc:creator>Користувач</dc:creator>
  <cp:lastModifiedBy>User</cp:lastModifiedBy>
  <cp:revision>9</cp:revision>
  <dcterms:created xsi:type="dcterms:W3CDTF">2019-11-08T11:43:40Z</dcterms:created>
  <dcterms:modified xsi:type="dcterms:W3CDTF">2021-02-20T10:40:30Z</dcterms:modified>
</cp:coreProperties>
</file>