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9" r:id="rId1"/>
  </p:sldMasterIdLst>
  <p:notesMasterIdLst>
    <p:notesMasterId r:id="rId24"/>
  </p:notesMasterIdLst>
  <p:handoutMasterIdLst>
    <p:handoutMasterId r:id="rId25"/>
  </p:handoutMasterIdLst>
  <p:sldIdLst>
    <p:sldId id="256" r:id="rId2"/>
    <p:sldId id="346" r:id="rId3"/>
    <p:sldId id="328" r:id="rId4"/>
    <p:sldId id="339" r:id="rId5"/>
    <p:sldId id="329" r:id="rId6"/>
    <p:sldId id="330" r:id="rId7"/>
    <p:sldId id="331" r:id="rId8"/>
    <p:sldId id="332" r:id="rId9"/>
    <p:sldId id="333" r:id="rId10"/>
    <p:sldId id="334" r:id="rId11"/>
    <p:sldId id="335" r:id="rId12"/>
    <p:sldId id="336" r:id="rId13"/>
    <p:sldId id="337" r:id="rId14"/>
    <p:sldId id="338" r:id="rId15"/>
    <p:sldId id="340" r:id="rId16"/>
    <p:sldId id="341" r:id="rId17"/>
    <p:sldId id="342" r:id="rId18"/>
    <p:sldId id="343" r:id="rId19"/>
    <p:sldId id="344" r:id="rId20"/>
    <p:sldId id="345" r:id="rId21"/>
    <p:sldId id="347" r:id="rId22"/>
    <p:sldId id="348" r:id="rId23"/>
  </p:sldIdLst>
  <p:sldSz cx="9144000" cy="6858000" type="screen4x3"/>
  <p:notesSz cx="7010400" cy="9296400"/>
  <p:defaultTextStyle>
    <a:defPPr>
      <a:defRPr lang="pl-PL"/>
    </a:defPPr>
    <a:lvl1pPr algn="l" rtl="0" fontAlgn="base">
      <a:spcBef>
        <a:spcPct val="0"/>
      </a:spcBef>
      <a:spcAft>
        <a:spcPct val="0"/>
      </a:spcAft>
      <a:defRPr kern="1200">
        <a:solidFill>
          <a:srgbClr val="000066"/>
        </a:solidFill>
        <a:latin typeface="Arial" charset="0"/>
        <a:ea typeface="+mn-ea"/>
        <a:cs typeface="Arial" charset="0"/>
      </a:defRPr>
    </a:lvl1pPr>
    <a:lvl2pPr marL="457200" algn="l" rtl="0" fontAlgn="base">
      <a:spcBef>
        <a:spcPct val="0"/>
      </a:spcBef>
      <a:spcAft>
        <a:spcPct val="0"/>
      </a:spcAft>
      <a:defRPr kern="1200">
        <a:solidFill>
          <a:srgbClr val="000066"/>
        </a:solidFill>
        <a:latin typeface="Arial" charset="0"/>
        <a:ea typeface="+mn-ea"/>
        <a:cs typeface="Arial" charset="0"/>
      </a:defRPr>
    </a:lvl2pPr>
    <a:lvl3pPr marL="914400" algn="l" rtl="0" fontAlgn="base">
      <a:spcBef>
        <a:spcPct val="0"/>
      </a:spcBef>
      <a:spcAft>
        <a:spcPct val="0"/>
      </a:spcAft>
      <a:defRPr kern="1200">
        <a:solidFill>
          <a:srgbClr val="000066"/>
        </a:solidFill>
        <a:latin typeface="Arial" charset="0"/>
        <a:ea typeface="+mn-ea"/>
        <a:cs typeface="Arial" charset="0"/>
      </a:defRPr>
    </a:lvl3pPr>
    <a:lvl4pPr marL="1371600" algn="l" rtl="0" fontAlgn="base">
      <a:spcBef>
        <a:spcPct val="0"/>
      </a:spcBef>
      <a:spcAft>
        <a:spcPct val="0"/>
      </a:spcAft>
      <a:defRPr kern="1200">
        <a:solidFill>
          <a:srgbClr val="000066"/>
        </a:solidFill>
        <a:latin typeface="Arial" charset="0"/>
        <a:ea typeface="+mn-ea"/>
        <a:cs typeface="Arial" charset="0"/>
      </a:defRPr>
    </a:lvl4pPr>
    <a:lvl5pPr marL="1828800" algn="l" rtl="0" fontAlgn="base">
      <a:spcBef>
        <a:spcPct val="0"/>
      </a:spcBef>
      <a:spcAft>
        <a:spcPct val="0"/>
      </a:spcAft>
      <a:defRPr kern="1200">
        <a:solidFill>
          <a:srgbClr val="000066"/>
        </a:solidFill>
        <a:latin typeface="Arial" charset="0"/>
        <a:ea typeface="+mn-ea"/>
        <a:cs typeface="Arial" charset="0"/>
      </a:defRPr>
    </a:lvl5pPr>
    <a:lvl6pPr marL="2286000" algn="l" defTabSz="914400" rtl="0" eaLnBrk="1" latinLnBrk="0" hangingPunct="1">
      <a:defRPr kern="1200">
        <a:solidFill>
          <a:srgbClr val="000066"/>
        </a:solidFill>
        <a:latin typeface="Arial" charset="0"/>
        <a:ea typeface="+mn-ea"/>
        <a:cs typeface="Arial" charset="0"/>
      </a:defRPr>
    </a:lvl6pPr>
    <a:lvl7pPr marL="2743200" algn="l" defTabSz="914400" rtl="0" eaLnBrk="1" latinLnBrk="0" hangingPunct="1">
      <a:defRPr kern="1200">
        <a:solidFill>
          <a:srgbClr val="000066"/>
        </a:solidFill>
        <a:latin typeface="Arial" charset="0"/>
        <a:ea typeface="+mn-ea"/>
        <a:cs typeface="Arial" charset="0"/>
      </a:defRPr>
    </a:lvl7pPr>
    <a:lvl8pPr marL="3200400" algn="l" defTabSz="914400" rtl="0" eaLnBrk="1" latinLnBrk="0" hangingPunct="1">
      <a:defRPr kern="1200">
        <a:solidFill>
          <a:srgbClr val="000066"/>
        </a:solidFill>
        <a:latin typeface="Arial" charset="0"/>
        <a:ea typeface="+mn-ea"/>
        <a:cs typeface="Arial" charset="0"/>
      </a:defRPr>
    </a:lvl8pPr>
    <a:lvl9pPr marL="3657600" algn="l" defTabSz="914400" rtl="0" eaLnBrk="1" latinLnBrk="0" hangingPunct="1">
      <a:defRPr kern="1200">
        <a:solidFill>
          <a:srgbClr val="000066"/>
        </a:solidFill>
        <a:latin typeface="Arial"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B5B5B"/>
    <a:srgbClr val="00528E"/>
    <a:srgbClr val="33CCFF"/>
    <a:srgbClr val="66CCFF"/>
    <a:srgbClr val="CCFFFF"/>
    <a:srgbClr val="EAEAEA"/>
    <a:srgbClr val="CCECFF"/>
    <a:srgbClr val="C0C0C0"/>
    <a:srgbClr val="CC0000"/>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5339" autoAdjust="0"/>
    <p:restoredTop sz="94640" autoAdjust="0"/>
  </p:normalViewPr>
  <p:slideViewPr>
    <p:cSldViewPr snapToGrid="0">
      <p:cViewPr>
        <p:scale>
          <a:sx n="81" d="100"/>
          <a:sy n="81" d="100"/>
        </p:scale>
        <p:origin x="-82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29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1043" tIns="45523" rIns="91043" bIns="45523" numCol="1" anchor="t" anchorCtr="0" compatLnSpc="1">
            <a:prstTxWarp prst="textNoShape">
              <a:avLst/>
            </a:prstTxWarp>
          </a:bodyPr>
          <a:lstStyle>
            <a:lvl1pPr algn="l" defTabSz="910958">
              <a:defRPr sz="1200">
                <a:solidFill>
                  <a:schemeClr val="tx1"/>
                </a:solidFill>
                <a:effectLst/>
                <a:latin typeface="Times New Roman" pitchFamily="18" charset="0"/>
                <a:cs typeface="+mn-cs"/>
              </a:defRPr>
            </a:lvl1pPr>
          </a:lstStyle>
          <a:p>
            <a:pPr>
              <a:defRPr/>
            </a:pPr>
            <a:endParaRPr lang="pl-PL"/>
          </a:p>
        </p:txBody>
      </p:sp>
      <p:sp>
        <p:nvSpPr>
          <p:cNvPr id="55299" name="Rectangle 3"/>
          <p:cNvSpPr>
            <a:spLocks noGrp="1" noChangeArrowheads="1"/>
          </p:cNvSpPr>
          <p:nvPr>
            <p:ph type="dt" sz="quarter" idx="1"/>
          </p:nvPr>
        </p:nvSpPr>
        <p:spPr bwMode="auto">
          <a:xfrm>
            <a:off x="3971925" y="0"/>
            <a:ext cx="3038475" cy="465138"/>
          </a:xfrm>
          <a:prstGeom prst="rect">
            <a:avLst/>
          </a:prstGeom>
          <a:noFill/>
          <a:ln w="9525">
            <a:noFill/>
            <a:miter lim="800000"/>
            <a:headEnd/>
            <a:tailEnd/>
          </a:ln>
          <a:effectLst/>
        </p:spPr>
        <p:txBody>
          <a:bodyPr vert="horz" wrap="square" lIns="91043" tIns="45523" rIns="91043" bIns="45523" numCol="1" anchor="t" anchorCtr="0" compatLnSpc="1">
            <a:prstTxWarp prst="textNoShape">
              <a:avLst/>
            </a:prstTxWarp>
          </a:bodyPr>
          <a:lstStyle>
            <a:lvl1pPr algn="r" defTabSz="910958">
              <a:defRPr sz="1200">
                <a:solidFill>
                  <a:schemeClr val="tx1"/>
                </a:solidFill>
                <a:effectLst/>
                <a:latin typeface="Times New Roman" pitchFamily="18" charset="0"/>
                <a:cs typeface="+mn-cs"/>
              </a:defRPr>
            </a:lvl1pPr>
          </a:lstStyle>
          <a:p>
            <a:pPr>
              <a:defRPr/>
            </a:pPr>
            <a:endParaRPr lang="pl-PL"/>
          </a:p>
        </p:txBody>
      </p:sp>
      <p:sp>
        <p:nvSpPr>
          <p:cNvPr id="55300" name="Rectangle 4"/>
          <p:cNvSpPr>
            <a:spLocks noGrp="1" noChangeArrowheads="1"/>
          </p:cNvSpPr>
          <p:nvPr>
            <p:ph type="ftr" sz="quarter" idx="2"/>
          </p:nvPr>
        </p:nvSpPr>
        <p:spPr bwMode="auto">
          <a:xfrm>
            <a:off x="0" y="8831263"/>
            <a:ext cx="3038475" cy="465137"/>
          </a:xfrm>
          <a:prstGeom prst="rect">
            <a:avLst/>
          </a:prstGeom>
          <a:noFill/>
          <a:ln w="9525">
            <a:noFill/>
            <a:miter lim="800000"/>
            <a:headEnd/>
            <a:tailEnd/>
          </a:ln>
          <a:effectLst/>
        </p:spPr>
        <p:txBody>
          <a:bodyPr vert="horz" wrap="square" lIns="91043" tIns="45523" rIns="91043" bIns="45523" numCol="1" anchor="b" anchorCtr="0" compatLnSpc="1">
            <a:prstTxWarp prst="textNoShape">
              <a:avLst/>
            </a:prstTxWarp>
          </a:bodyPr>
          <a:lstStyle>
            <a:lvl1pPr algn="l" defTabSz="910958">
              <a:defRPr sz="1200">
                <a:solidFill>
                  <a:schemeClr val="tx1"/>
                </a:solidFill>
                <a:effectLst/>
                <a:latin typeface="Times New Roman" pitchFamily="18" charset="0"/>
                <a:cs typeface="+mn-cs"/>
              </a:defRPr>
            </a:lvl1pPr>
          </a:lstStyle>
          <a:p>
            <a:pPr>
              <a:defRPr/>
            </a:pPr>
            <a:endParaRPr lang="pl-PL"/>
          </a:p>
        </p:txBody>
      </p:sp>
      <p:sp>
        <p:nvSpPr>
          <p:cNvPr id="55301" name="Rectangle 5"/>
          <p:cNvSpPr>
            <a:spLocks noGrp="1" noChangeArrowheads="1"/>
          </p:cNvSpPr>
          <p:nvPr>
            <p:ph type="sldNum" sz="quarter" idx="3"/>
          </p:nvPr>
        </p:nvSpPr>
        <p:spPr bwMode="auto">
          <a:xfrm>
            <a:off x="3971925" y="8831263"/>
            <a:ext cx="3038475" cy="465137"/>
          </a:xfrm>
          <a:prstGeom prst="rect">
            <a:avLst/>
          </a:prstGeom>
          <a:noFill/>
          <a:ln w="9525">
            <a:noFill/>
            <a:miter lim="800000"/>
            <a:headEnd/>
            <a:tailEnd/>
          </a:ln>
          <a:effectLst/>
        </p:spPr>
        <p:txBody>
          <a:bodyPr vert="horz" wrap="square" lIns="91043" tIns="45523" rIns="91043" bIns="45523" numCol="1" anchor="b" anchorCtr="0" compatLnSpc="1">
            <a:prstTxWarp prst="textNoShape">
              <a:avLst/>
            </a:prstTxWarp>
          </a:bodyPr>
          <a:lstStyle>
            <a:lvl1pPr algn="r" defTabSz="910958">
              <a:defRPr sz="1200">
                <a:solidFill>
                  <a:schemeClr val="tx1"/>
                </a:solidFill>
                <a:effectLst/>
                <a:latin typeface="Times New Roman" pitchFamily="18" charset="0"/>
                <a:cs typeface="+mn-cs"/>
              </a:defRPr>
            </a:lvl1pPr>
          </a:lstStyle>
          <a:p>
            <a:pPr>
              <a:defRPr/>
            </a:pPr>
            <a:fld id="{BA611AC8-A2D9-48AA-9D28-85488574D619}" type="slidenum">
              <a:rPr lang="pl-PL"/>
              <a:pPr>
                <a:defRPr/>
              </a:pPr>
              <a:t>‹#›</a:t>
            </a:fld>
            <a:endParaRPr lang="pl-PL"/>
          </a:p>
        </p:txBody>
      </p:sp>
    </p:spTree>
    <p:extLst>
      <p:ext uri="{BB962C8B-B14F-4D97-AF65-F5344CB8AC3E}">
        <p14:creationId xmlns:p14="http://schemas.microsoft.com/office/powerpoint/2010/main" val="40333062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42"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1043" tIns="45523" rIns="91043" bIns="45523" numCol="1" anchor="t" anchorCtr="0" compatLnSpc="1">
            <a:prstTxWarp prst="textNoShape">
              <a:avLst/>
            </a:prstTxWarp>
          </a:bodyPr>
          <a:lstStyle>
            <a:lvl1pPr algn="l" defTabSz="910958">
              <a:defRPr sz="1200">
                <a:solidFill>
                  <a:schemeClr val="tx1"/>
                </a:solidFill>
                <a:effectLst/>
                <a:latin typeface="Times New Roman" pitchFamily="18" charset="0"/>
                <a:cs typeface="+mn-cs"/>
              </a:defRPr>
            </a:lvl1pPr>
          </a:lstStyle>
          <a:p>
            <a:pPr>
              <a:defRPr/>
            </a:pPr>
            <a:endParaRPr lang="pl-PL"/>
          </a:p>
        </p:txBody>
      </p:sp>
      <p:sp>
        <p:nvSpPr>
          <p:cNvPr id="419843"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1043" tIns="45523" rIns="91043" bIns="45523" numCol="1" anchor="t" anchorCtr="0" compatLnSpc="1">
            <a:prstTxWarp prst="textNoShape">
              <a:avLst/>
            </a:prstTxWarp>
          </a:bodyPr>
          <a:lstStyle>
            <a:lvl1pPr algn="r" defTabSz="910958">
              <a:defRPr sz="1200">
                <a:solidFill>
                  <a:schemeClr val="tx1"/>
                </a:solidFill>
                <a:effectLst/>
                <a:latin typeface="Times New Roman" pitchFamily="18" charset="0"/>
                <a:cs typeface="+mn-cs"/>
              </a:defRPr>
            </a:lvl1pPr>
          </a:lstStyle>
          <a:p>
            <a:pPr>
              <a:defRPr/>
            </a:pPr>
            <a:endParaRPr lang="pl-PL"/>
          </a:p>
        </p:txBody>
      </p:sp>
      <p:sp>
        <p:nvSpPr>
          <p:cNvPr id="10244"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p:spPr>
      </p:sp>
      <p:sp>
        <p:nvSpPr>
          <p:cNvPr id="419845" name="Rectangle 5"/>
          <p:cNvSpPr>
            <a:spLocks noGrp="1" noChangeArrowheads="1"/>
          </p:cNvSpPr>
          <p:nvPr>
            <p:ph type="body" sz="quarter" idx="3"/>
          </p:nvPr>
        </p:nvSpPr>
        <p:spPr bwMode="auto">
          <a:xfrm>
            <a:off x="701675" y="4414838"/>
            <a:ext cx="5607050" cy="4184650"/>
          </a:xfrm>
          <a:prstGeom prst="rect">
            <a:avLst/>
          </a:prstGeom>
          <a:noFill/>
          <a:ln w="9525">
            <a:noFill/>
            <a:miter lim="800000"/>
            <a:headEnd/>
            <a:tailEnd/>
          </a:ln>
          <a:effectLst/>
        </p:spPr>
        <p:txBody>
          <a:bodyPr vert="horz" wrap="square" lIns="91043" tIns="45523" rIns="91043" bIns="45523" numCol="1" anchor="t" anchorCtr="0" compatLnSpc="1">
            <a:prstTxWarp prst="textNoShape">
              <a:avLst/>
            </a:prstTxWarp>
          </a:bodyPr>
          <a:lstStyle/>
          <a:p>
            <a:pPr lvl="0"/>
            <a:r>
              <a:rPr lang="pl-PL" noProof="0"/>
              <a:t>Kliknij, aby edytować style wzorca tekstu</a:t>
            </a:r>
          </a:p>
          <a:p>
            <a:pPr lvl="1"/>
            <a:r>
              <a:rPr lang="pl-PL" noProof="0"/>
              <a:t>Drugi poziom</a:t>
            </a:r>
          </a:p>
          <a:p>
            <a:pPr lvl="2"/>
            <a:r>
              <a:rPr lang="pl-PL" noProof="0"/>
              <a:t>Trzeci poziom</a:t>
            </a:r>
          </a:p>
          <a:p>
            <a:pPr lvl="3"/>
            <a:r>
              <a:rPr lang="pl-PL" noProof="0"/>
              <a:t>Czwarty poziom</a:t>
            </a:r>
          </a:p>
          <a:p>
            <a:pPr lvl="4"/>
            <a:r>
              <a:rPr lang="pl-PL" noProof="0"/>
              <a:t>Piąty poziom</a:t>
            </a:r>
          </a:p>
        </p:txBody>
      </p:sp>
      <p:sp>
        <p:nvSpPr>
          <p:cNvPr id="419846"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1043" tIns="45523" rIns="91043" bIns="45523" numCol="1" anchor="b" anchorCtr="0" compatLnSpc="1">
            <a:prstTxWarp prst="textNoShape">
              <a:avLst/>
            </a:prstTxWarp>
          </a:bodyPr>
          <a:lstStyle>
            <a:lvl1pPr algn="l" defTabSz="910958">
              <a:defRPr sz="1200">
                <a:solidFill>
                  <a:schemeClr val="tx1"/>
                </a:solidFill>
                <a:effectLst/>
                <a:latin typeface="Times New Roman" pitchFamily="18" charset="0"/>
                <a:cs typeface="+mn-cs"/>
              </a:defRPr>
            </a:lvl1pPr>
          </a:lstStyle>
          <a:p>
            <a:pPr>
              <a:defRPr/>
            </a:pPr>
            <a:endParaRPr lang="pl-PL"/>
          </a:p>
        </p:txBody>
      </p:sp>
      <p:sp>
        <p:nvSpPr>
          <p:cNvPr id="419847"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1043" tIns="45523" rIns="91043" bIns="45523" numCol="1" anchor="b" anchorCtr="0" compatLnSpc="1">
            <a:prstTxWarp prst="textNoShape">
              <a:avLst/>
            </a:prstTxWarp>
          </a:bodyPr>
          <a:lstStyle>
            <a:lvl1pPr algn="r" defTabSz="910958">
              <a:defRPr sz="1200">
                <a:solidFill>
                  <a:schemeClr val="tx1"/>
                </a:solidFill>
                <a:effectLst/>
                <a:latin typeface="Times New Roman" pitchFamily="18" charset="0"/>
                <a:cs typeface="+mn-cs"/>
              </a:defRPr>
            </a:lvl1pPr>
          </a:lstStyle>
          <a:p>
            <a:pPr>
              <a:defRPr/>
            </a:pPr>
            <a:fld id="{704B6DAD-55E1-4ECA-B2E3-5437AB9F10F9}" type="slidenum">
              <a:rPr lang="pl-PL"/>
              <a:pPr>
                <a:defRPr/>
              </a:pPr>
              <a:t>‹#›</a:t>
            </a:fld>
            <a:endParaRPr lang="pl-PL"/>
          </a:p>
        </p:txBody>
      </p:sp>
    </p:spTree>
    <p:extLst>
      <p:ext uri="{BB962C8B-B14F-4D97-AF65-F5344CB8AC3E}">
        <p14:creationId xmlns:p14="http://schemas.microsoft.com/office/powerpoint/2010/main" val="208344882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p:txBody>
          <a:bodyPr/>
          <a:lstStyle/>
          <a:p>
            <a:pPr>
              <a:defRPr/>
            </a:pPr>
            <a:fld id="{E341B105-591B-4C78-90CB-BB7A02217FDC}" type="slidenum">
              <a:rPr lang="pl-PL" smtClean="0"/>
              <a:pPr>
                <a:defRPr/>
              </a:pPr>
              <a:t>1</a:t>
            </a:fld>
            <a:endParaRPr lang="pl-PL"/>
          </a:p>
        </p:txBody>
      </p:sp>
      <p:sp>
        <p:nvSpPr>
          <p:cNvPr id="11267" name="Rectangle 2"/>
          <p:cNvSpPr>
            <a:spLocks noGrp="1" noRot="1" noChangeAspect="1" noChangeArrowheads="1" noTextEdit="1"/>
          </p:cNvSpPr>
          <p:nvPr>
            <p:ph type="sldImg"/>
          </p:nvPr>
        </p:nvSpPr>
        <p:spPr>
          <a:ln/>
        </p:spPr>
      </p:sp>
      <p:sp>
        <p:nvSpPr>
          <p:cNvPr id="11268" name="Rectangle 3"/>
          <p:cNvSpPr>
            <a:spLocks noGrp="1" noChangeArrowheads="1"/>
          </p:cNvSpPr>
          <p:nvPr>
            <p:ph type="body" idx="1"/>
          </p:nvPr>
        </p:nvSpPr>
        <p:spPr>
          <a:noFill/>
          <a:ln/>
        </p:spPr>
        <p:txBody>
          <a:bodyPr/>
          <a:lstStyle/>
          <a:p>
            <a:pPr eaLnBrk="1" hangingPunct="1"/>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a:xfrm>
            <a:off x="159026" y="163512"/>
            <a:ext cx="8835749" cy="576262"/>
          </a:xfrm>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ylko tytuł">
    <p:spTree>
      <p:nvGrpSpPr>
        <p:cNvPr id="1" name=""/>
        <p:cNvGrpSpPr/>
        <p:nvPr/>
      </p:nvGrpSpPr>
      <p:grpSpPr>
        <a:xfrm>
          <a:off x="0" y="0"/>
          <a:ext cx="0" cy="0"/>
          <a:chOff x="0" y="0"/>
          <a:chExt cx="0" cy="0"/>
        </a:xfrm>
      </p:grpSpPr>
      <p:sp>
        <p:nvSpPr>
          <p:cNvPr id="6" name="Tytuł 5"/>
          <p:cNvSpPr>
            <a:spLocks noGrp="1"/>
          </p:cNvSpPr>
          <p:nvPr>
            <p:ph type="title"/>
          </p:nvPr>
        </p:nvSpPr>
        <p:spPr>
          <a:xfrm>
            <a:off x="238539" y="163512"/>
            <a:ext cx="8756236" cy="639570"/>
          </a:xfrm>
        </p:spPr>
        <p:txBody>
          <a:bodyPr/>
          <a:lstStyle>
            <a:lvl1pPr>
              <a:defRPr>
                <a:solidFill>
                  <a:schemeClr val="bg2"/>
                </a:solidFill>
                <a:effectLst/>
              </a:defRPr>
            </a:lvl1pPr>
          </a:lstStyle>
          <a:p>
            <a:r>
              <a:rPr lang="pl-PL" dirty="0"/>
              <a:t>Kliknij, aby edytować styl</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9" name="Obraz 8" descr="prez-piast.png"/>
          <p:cNvPicPr>
            <a:picLocks noChangeAspect="1"/>
          </p:cNvPicPr>
          <p:nvPr userDrawn="1"/>
        </p:nvPicPr>
        <p:blipFill>
          <a:blip r:embed="rId5"/>
          <a:stretch>
            <a:fillRect/>
          </a:stretch>
        </p:blipFill>
        <p:spPr>
          <a:xfrm>
            <a:off x="0" y="0"/>
            <a:ext cx="9144000" cy="6858000"/>
          </a:xfrm>
          <a:prstGeom prst="rect">
            <a:avLst/>
          </a:prstGeom>
        </p:spPr>
      </p:pic>
      <p:sp>
        <p:nvSpPr>
          <p:cNvPr id="457736" name="Rectangle 8"/>
          <p:cNvSpPr>
            <a:spLocks noChangeArrowheads="1"/>
          </p:cNvSpPr>
          <p:nvPr/>
        </p:nvSpPr>
        <p:spPr bwMode="auto">
          <a:xfrm>
            <a:off x="900113" y="1844675"/>
            <a:ext cx="7848600" cy="3816350"/>
          </a:xfrm>
          <a:prstGeom prst="rect">
            <a:avLst/>
          </a:prstGeom>
          <a:noFill/>
          <a:ln w="9525">
            <a:noFill/>
            <a:miter lim="800000"/>
            <a:headEnd/>
            <a:tailEnd/>
          </a:ln>
          <a:effectLst/>
        </p:spPr>
        <p:txBody>
          <a:bodyPr/>
          <a:lstStyle/>
          <a:p>
            <a:pPr algn="ctr">
              <a:defRPr/>
            </a:pPr>
            <a:endParaRPr lang="en-US" sz="2400" b="1">
              <a:solidFill>
                <a:srgbClr val="CC0000"/>
              </a:solidFill>
              <a:effectLst>
                <a:outerShdw blurRad="38100" dist="38100" dir="2700000" algn="tl">
                  <a:srgbClr val="C0C0C0"/>
                </a:outerShdw>
              </a:effectLst>
              <a:latin typeface="Verdana" pitchFamily="34" charset="0"/>
              <a:cs typeface="+mn-cs"/>
            </a:endParaRPr>
          </a:p>
        </p:txBody>
      </p:sp>
      <p:sp>
        <p:nvSpPr>
          <p:cNvPr id="457737" name="Rectangle 9"/>
          <p:cNvSpPr>
            <a:spLocks noGrp="1" noChangeArrowheads="1"/>
          </p:cNvSpPr>
          <p:nvPr>
            <p:ph type="body" idx="1"/>
          </p:nvPr>
        </p:nvSpPr>
        <p:spPr bwMode="auto">
          <a:xfrm>
            <a:off x="457200" y="1924050"/>
            <a:ext cx="8229600" cy="1354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457738" name="Rectangle 10"/>
          <p:cNvSpPr>
            <a:spLocks noGrp="1" noChangeArrowheads="1"/>
          </p:cNvSpPr>
          <p:nvPr>
            <p:ph type="title"/>
          </p:nvPr>
        </p:nvSpPr>
        <p:spPr bwMode="auto">
          <a:xfrm>
            <a:off x="166977" y="163511"/>
            <a:ext cx="8827798" cy="62366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pl-PL" dirty="0"/>
              <a:t>Kliknij, aby edytować styl wzorca tytułu</a:t>
            </a:r>
          </a:p>
        </p:txBody>
      </p:sp>
      <p:sp>
        <p:nvSpPr>
          <p:cNvPr id="11" name="Symbol zastępczy numeru slajdu 2"/>
          <p:cNvSpPr txBox="1">
            <a:spLocks/>
          </p:cNvSpPr>
          <p:nvPr/>
        </p:nvSpPr>
        <p:spPr>
          <a:xfrm>
            <a:off x="8468995" y="6432301"/>
            <a:ext cx="495300" cy="318924"/>
          </a:xfrm>
          <a:prstGeom prst="rect">
            <a:avLst/>
          </a:prstGeom>
        </p:spPr>
        <p:txBody>
          <a:bodyPr wrap="square" lIns="36000" tIns="36000" rIns="36000" bIns="36000" anchor="ctr">
            <a:spAutoFit/>
          </a:bodyPr>
          <a:lstStyle>
            <a:lvl1pPr>
              <a:defRPr>
                <a:solidFill>
                  <a:schemeClr val="bg1"/>
                </a:solidFill>
              </a:defRPr>
            </a:lvl1pPr>
          </a:lstStyle>
          <a:p>
            <a:pPr algn="r">
              <a:defRPr/>
            </a:pPr>
            <a:fld id="{3AC6974A-654A-410D-B642-D7F33EF36798}" type="slidenum">
              <a:rPr lang="pl-PL" sz="1600" smtClean="0">
                <a:solidFill>
                  <a:schemeClr val="bg1"/>
                </a:solidFill>
                <a:effectLst/>
                <a:latin typeface="+mj-lt"/>
                <a:cs typeface="+mn-cs"/>
              </a:rPr>
              <a:pPr algn="r">
                <a:defRPr/>
              </a:pPr>
              <a:t>‹#›</a:t>
            </a:fld>
            <a:endParaRPr lang="pl-PL" sz="1600" dirty="0">
              <a:solidFill>
                <a:schemeClr val="bg1"/>
              </a:solidFill>
              <a:effectLst/>
              <a:latin typeface="+mj-lt"/>
              <a:cs typeface="+mn-cs"/>
            </a:endParaRPr>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Lst>
  <p:transition>
    <p:fade/>
  </p:transition>
  <p:txStyles>
    <p:titleStyle>
      <a:lvl1pPr algn="ctr" rtl="0" eaLnBrk="1" fontAlgn="base" hangingPunct="1">
        <a:spcBef>
          <a:spcPct val="0"/>
        </a:spcBef>
        <a:spcAft>
          <a:spcPct val="0"/>
        </a:spcAft>
        <a:defRPr sz="2400" b="1">
          <a:solidFill>
            <a:schemeClr val="bg1"/>
          </a:solidFill>
          <a:effectLst/>
          <a:latin typeface="+mj-lt"/>
          <a:ea typeface="+mj-ea"/>
          <a:cs typeface="+mj-cs"/>
        </a:defRPr>
      </a:lvl1pPr>
      <a:lvl2pPr algn="ctr" rtl="0" eaLnBrk="1" fontAlgn="base" hangingPunct="1">
        <a:spcBef>
          <a:spcPct val="0"/>
        </a:spcBef>
        <a:spcAft>
          <a:spcPct val="0"/>
        </a:spcAft>
        <a:defRPr sz="2400" b="1">
          <a:solidFill>
            <a:srgbClr val="CC0000"/>
          </a:solidFill>
          <a:effectLst>
            <a:outerShdw blurRad="38100" dist="38100" dir="2700000" algn="tl">
              <a:srgbClr val="C0C0C0"/>
            </a:outerShdw>
          </a:effectLst>
          <a:latin typeface="Verdana" pitchFamily="34" charset="0"/>
        </a:defRPr>
      </a:lvl2pPr>
      <a:lvl3pPr algn="ctr" rtl="0" eaLnBrk="1" fontAlgn="base" hangingPunct="1">
        <a:spcBef>
          <a:spcPct val="0"/>
        </a:spcBef>
        <a:spcAft>
          <a:spcPct val="0"/>
        </a:spcAft>
        <a:defRPr sz="2400" b="1">
          <a:solidFill>
            <a:srgbClr val="CC0000"/>
          </a:solidFill>
          <a:effectLst>
            <a:outerShdw blurRad="38100" dist="38100" dir="2700000" algn="tl">
              <a:srgbClr val="C0C0C0"/>
            </a:outerShdw>
          </a:effectLst>
          <a:latin typeface="Verdana" pitchFamily="34" charset="0"/>
        </a:defRPr>
      </a:lvl3pPr>
      <a:lvl4pPr algn="ctr" rtl="0" eaLnBrk="1" fontAlgn="base" hangingPunct="1">
        <a:spcBef>
          <a:spcPct val="0"/>
        </a:spcBef>
        <a:spcAft>
          <a:spcPct val="0"/>
        </a:spcAft>
        <a:defRPr sz="2400" b="1">
          <a:solidFill>
            <a:srgbClr val="CC0000"/>
          </a:solidFill>
          <a:effectLst>
            <a:outerShdw blurRad="38100" dist="38100" dir="2700000" algn="tl">
              <a:srgbClr val="C0C0C0"/>
            </a:outerShdw>
          </a:effectLst>
          <a:latin typeface="Verdana" pitchFamily="34" charset="0"/>
        </a:defRPr>
      </a:lvl4pPr>
      <a:lvl5pPr algn="ctr" rtl="0" eaLnBrk="1" fontAlgn="base" hangingPunct="1">
        <a:spcBef>
          <a:spcPct val="0"/>
        </a:spcBef>
        <a:spcAft>
          <a:spcPct val="0"/>
        </a:spcAft>
        <a:defRPr sz="2400" b="1">
          <a:solidFill>
            <a:srgbClr val="CC0000"/>
          </a:solidFill>
          <a:effectLst>
            <a:outerShdw blurRad="38100" dist="38100" dir="2700000" algn="tl">
              <a:srgbClr val="C0C0C0"/>
            </a:outerShdw>
          </a:effectLst>
          <a:latin typeface="Verdana" pitchFamily="34" charset="0"/>
        </a:defRPr>
      </a:lvl5pPr>
      <a:lvl6pPr marL="457200" algn="ctr" rtl="0" eaLnBrk="1" fontAlgn="base" hangingPunct="1">
        <a:spcBef>
          <a:spcPct val="0"/>
        </a:spcBef>
        <a:spcAft>
          <a:spcPct val="0"/>
        </a:spcAft>
        <a:defRPr sz="2400" b="1">
          <a:solidFill>
            <a:srgbClr val="CC0000"/>
          </a:solidFill>
          <a:effectLst>
            <a:outerShdw blurRad="38100" dist="38100" dir="2700000" algn="tl">
              <a:srgbClr val="C0C0C0"/>
            </a:outerShdw>
          </a:effectLst>
          <a:latin typeface="Verdana" pitchFamily="34" charset="0"/>
        </a:defRPr>
      </a:lvl6pPr>
      <a:lvl7pPr marL="914400" algn="ctr" rtl="0" eaLnBrk="1" fontAlgn="base" hangingPunct="1">
        <a:spcBef>
          <a:spcPct val="0"/>
        </a:spcBef>
        <a:spcAft>
          <a:spcPct val="0"/>
        </a:spcAft>
        <a:defRPr sz="2400" b="1">
          <a:solidFill>
            <a:srgbClr val="CC0000"/>
          </a:solidFill>
          <a:effectLst>
            <a:outerShdw blurRad="38100" dist="38100" dir="2700000" algn="tl">
              <a:srgbClr val="C0C0C0"/>
            </a:outerShdw>
          </a:effectLst>
          <a:latin typeface="Verdana" pitchFamily="34" charset="0"/>
        </a:defRPr>
      </a:lvl7pPr>
      <a:lvl8pPr marL="1371600" algn="ctr" rtl="0" eaLnBrk="1" fontAlgn="base" hangingPunct="1">
        <a:spcBef>
          <a:spcPct val="0"/>
        </a:spcBef>
        <a:spcAft>
          <a:spcPct val="0"/>
        </a:spcAft>
        <a:defRPr sz="2400" b="1">
          <a:solidFill>
            <a:srgbClr val="CC0000"/>
          </a:solidFill>
          <a:effectLst>
            <a:outerShdw blurRad="38100" dist="38100" dir="2700000" algn="tl">
              <a:srgbClr val="C0C0C0"/>
            </a:outerShdw>
          </a:effectLst>
          <a:latin typeface="Verdana" pitchFamily="34" charset="0"/>
        </a:defRPr>
      </a:lvl8pPr>
      <a:lvl9pPr marL="1828800" algn="ctr" rtl="0" eaLnBrk="1" fontAlgn="base" hangingPunct="1">
        <a:spcBef>
          <a:spcPct val="0"/>
        </a:spcBef>
        <a:spcAft>
          <a:spcPct val="0"/>
        </a:spcAft>
        <a:defRPr sz="2400" b="1">
          <a:solidFill>
            <a:srgbClr val="CC0000"/>
          </a:solidFill>
          <a:effectLst>
            <a:outerShdw blurRad="38100" dist="38100" dir="2700000" algn="tl">
              <a:srgbClr val="C0C0C0"/>
            </a:outerShdw>
          </a:effectLst>
          <a:latin typeface="Verdana" pitchFamily="34" charset="0"/>
        </a:defRPr>
      </a:lvl9pPr>
    </p:titleStyle>
    <p:bodyStyle>
      <a:lvl1pPr marL="342900" indent="-342900" algn="l" rtl="0" eaLnBrk="1" fontAlgn="base" hangingPunct="1">
        <a:spcBef>
          <a:spcPct val="20000"/>
        </a:spcBef>
        <a:spcAft>
          <a:spcPct val="0"/>
        </a:spcAft>
        <a:defRPr b="1">
          <a:solidFill>
            <a:schemeClr val="tx1"/>
          </a:solidFill>
          <a:effectLst/>
          <a:latin typeface="+mj-lt"/>
          <a:ea typeface="+mn-ea"/>
          <a:cs typeface="+mn-cs"/>
        </a:defRPr>
      </a:lvl1pPr>
      <a:lvl2pPr marL="742950" indent="-285750" algn="l" rtl="0" eaLnBrk="1" fontAlgn="base" hangingPunct="1">
        <a:spcBef>
          <a:spcPct val="20000"/>
        </a:spcBef>
        <a:spcAft>
          <a:spcPct val="0"/>
        </a:spcAft>
        <a:buFont typeface="Wingdings" pitchFamily="2" charset="2"/>
        <a:buChar char="ü"/>
        <a:defRPr sz="1600" b="1">
          <a:solidFill>
            <a:srgbClr val="5B5B5B"/>
          </a:solidFill>
          <a:effectLst/>
          <a:latin typeface="+mj-lt"/>
        </a:defRPr>
      </a:lvl2pPr>
      <a:lvl3pPr marL="1143000" indent="-228600" algn="l" rtl="0" eaLnBrk="1" fontAlgn="base" hangingPunct="1">
        <a:spcBef>
          <a:spcPct val="20000"/>
        </a:spcBef>
        <a:spcAft>
          <a:spcPct val="0"/>
        </a:spcAft>
        <a:buFont typeface="Arial" charset="0"/>
        <a:buChar char="•"/>
        <a:defRPr sz="1400" b="1">
          <a:solidFill>
            <a:srgbClr val="5B5B5B"/>
          </a:solidFill>
          <a:effectLst/>
          <a:latin typeface="+mj-lt"/>
        </a:defRPr>
      </a:lvl3pPr>
      <a:lvl4pPr marL="1600200" indent="-228600" algn="l" rtl="0" eaLnBrk="1" fontAlgn="base" hangingPunct="1">
        <a:spcBef>
          <a:spcPct val="20000"/>
        </a:spcBef>
        <a:spcAft>
          <a:spcPct val="0"/>
        </a:spcAft>
        <a:buChar char="–"/>
        <a:defRPr sz="1200">
          <a:solidFill>
            <a:srgbClr val="5B5B5B"/>
          </a:solidFill>
          <a:effectLst/>
          <a:latin typeface="+mj-lt"/>
        </a:defRPr>
      </a:lvl4pPr>
      <a:lvl5pPr marL="2057400" indent="-228600" algn="l" rtl="0" eaLnBrk="1" fontAlgn="base" hangingPunct="1">
        <a:spcBef>
          <a:spcPct val="20000"/>
        </a:spcBef>
        <a:spcAft>
          <a:spcPct val="0"/>
        </a:spcAft>
        <a:buChar char="»"/>
        <a:defRPr sz="1200">
          <a:solidFill>
            <a:srgbClr val="5B5B5B"/>
          </a:solidFill>
          <a:effectLst/>
          <a:latin typeface="+mj-lt"/>
        </a:defRPr>
      </a:lvl5pPr>
      <a:lvl6pPr marL="2514600" indent="-228600" algn="l" rtl="0" eaLnBrk="1" fontAlgn="base" hangingPunct="1">
        <a:spcBef>
          <a:spcPct val="20000"/>
        </a:spcBef>
        <a:spcAft>
          <a:spcPct val="0"/>
        </a:spcAft>
        <a:buChar char="»"/>
        <a:defRPr sz="1200">
          <a:solidFill>
            <a:srgbClr val="003399"/>
          </a:solidFill>
          <a:latin typeface="+mn-lt"/>
        </a:defRPr>
      </a:lvl6pPr>
      <a:lvl7pPr marL="2971800" indent="-228600" algn="l" rtl="0" eaLnBrk="1" fontAlgn="base" hangingPunct="1">
        <a:spcBef>
          <a:spcPct val="20000"/>
        </a:spcBef>
        <a:spcAft>
          <a:spcPct val="0"/>
        </a:spcAft>
        <a:buChar char="»"/>
        <a:defRPr sz="1200">
          <a:solidFill>
            <a:srgbClr val="003399"/>
          </a:solidFill>
          <a:latin typeface="+mn-lt"/>
        </a:defRPr>
      </a:lvl7pPr>
      <a:lvl8pPr marL="3429000" indent="-228600" algn="l" rtl="0" eaLnBrk="1" fontAlgn="base" hangingPunct="1">
        <a:spcBef>
          <a:spcPct val="20000"/>
        </a:spcBef>
        <a:spcAft>
          <a:spcPct val="0"/>
        </a:spcAft>
        <a:buChar char="»"/>
        <a:defRPr sz="1200">
          <a:solidFill>
            <a:srgbClr val="003399"/>
          </a:solidFill>
          <a:latin typeface="+mn-lt"/>
        </a:defRPr>
      </a:lvl8pPr>
      <a:lvl9pPr marL="3886200" indent="-228600" algn="l" rtl="0" eaLnBrk="1" fontAlgn="base" hangingPunct="1">
        <a:spcBef>
          <a:spcPct val="20000"/>
        </a:spcBef>
        <a:spcAft>
          <a:spcPct val="0"/>
        </a:spcAft>
        <a:buChar char="»"/>
        <a:defRPr sz="1200">
          <a:solidFill>
            <a:srgbClr val="003399"/>
          </a:solidFill>
          <a:latin typeface="+mn-lt"/>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doi.org/10.1093/sf/soy114" TargetMode="External"/><Relationship Id="rId2" Type="http://schemas.openxmlformats.org/officeDocument/2006/relationships/hyperlink" Target="https://escholarship.org/uc/item/2wb616g6" TargetMode="External"/><Relationship Id="rId1" Type="http://schemas.openxmlformats.org/officeDocument/2006/relationships/slideLayout" Target="../slideLayouts/slideLayout1.xml"/><Relationship Id="rId6" Type="http://schemas.openxmlformats.org/officeDocument/2006/relationships/hyperlink" Target="https://www.cambridge.org/de/files/8613/8054/8416/FreedomRising_OA.pdf" TargetMode="External"/><Relationship Id="rId5" Type="http://schemas.openxmlformats.org/officeDocument/2006/relationships/hyperlink" Target="https://doi.org/10.1016/j.postcomstud.2018.11.001" TargetMode="External"/><Relationship Id="rId4" Type="http://schemas.openxmlformats.org/officeDocument/2006/relationships/hyperlink" Target="http://www.ponarseurasia.org/memo/ukraine-regime-less-stable-than-under-yanukovych-third-year-comparison"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eprints.oa.edu.ua/553/" TargetMode="External"/><Relationship Id="rId3" Type="http://schemas.openxmlformats.org/officeDocument/2006/relationships/hyperlink" Target="https://doi.org/10.17976/jpps/2018.01.07" TargetMode="External"/><Relationship Id="rId7" Type="http://schemas.openxmlformats.org/officeDocument/2006/relationships/hyperlink" Target="https://eprints.oa.edu.ua/1723/" TargetMode="External"/><Relationship Id="rId2" Type="http://schemas.openxmlformats.org/officeDocument/2006/relationships/hyperlink" Target="https://eprints.oa.edu.ua/8388/" TargetMode="External"/><Relationship Id="rId1" Type="http://schemas.openxmlformats.org/officeDocument/2006/relationships/slideLayout" Target="../slideLayouts/slideLayout1.xml"/><Relationship Id="rId6" Type="http://schemas.openxmlformats.org/officeDocument/2006/relationships/hyperlink" Target="https://eprints.oa.edu.ua/6131/1/2012_Chym_ye_suchasna_Ukraina_i_chy_mozhlyvi_v_niy_zminy.pdf" TargetMode="External"/><Relationship Id="rId5" Type="http://schemas.openxmlformats.org/officeDocument/2006/relationships/hyperlink" Target="https://eprints.oa.edu.ua/1118/" TargetMode="External"/><Relationship Id="rId4" Type="http://schemas.openxmlformats.org/officeDocument/2006/relationships/hyperlink" Target="https://eprints.oa.edu.ua/1420/" TargetMode="External"/><Relationship Id="rId9" Type="http://schemas.openxmlformats.org/officeDocument/2006/relationships/hyperlink" Target="https://eprints.oa.edu.ua/1118/1/matsiyevsky_111215.pdf"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8" name="Rectangle 10"/>
          <p:cNvSpPr>
            <a:spLocks noChangeArrowheads="1"/>
          </p:cNvSpPr>
          <p:nvPr/>
        </p:nvSpPr>
        <p:spPr bwMode="auto">
          <a:xfrm>
            <a:off x="659395" y="3521242"/>
            <a:ext cx="7848600" cy="2029325"/>
          </a:xfrm>
          <a:prstGeom prst="rect">
            <a:avLst/>
          </a:prstGeom>
          <a:noFill/>
          <a:ln w="9525">
            <a:noFill/>
            <a:miter lim="800000"/>
            <a:headEnd/>
            <a:tailEnd/>
          </a:ln>
          <a:effectLst/>
        </p:spPr>
        <p:txBody>
          <a:bodyPr/>
          <a:lstStyle/>
          <a:p>
            <a:pPr algn="ctr">
              <a:lnSpc>
                <a:spcPct val="150000"/>
              </a:lnSpc>
              <a:spcBef>
                <a:spcPts val="600"/>
              </a:spcBef>
              <a:defRPr/>
            </a:pPr>
            <a:r>
              <a:rPr lang="en-GB" sz="2800" b="1" dirty="0">
                <a:solidFill>
                  <a:schemeClr val="accent6">
                    <a:lumMod val="75000"/>
                  </a:schemeClr>
                </a:solidFill>
                <a:latin typeface="+mj-lt"/>
                <a:cs typeface="+mn-cs"/>
              </a:rPr>
              <a:t>Structural, Institutional and Agency Based Impediments to Authoritarianism in Ukraine </a:t>
            </a:r>
            <a:r>
              <a:rPr lang="en-GB" sz="4400" b="1" dirty="0">
                <a:solidFill>
                  <a:srgbClr val="00528E"/>
                </a:solidFill>
                <a:latin typeface="+mj-lt"/>
                <a:cs typeface="+mn-cs"/>
              </a:rPr>
              <a:t/>
            </a:r>
            <a:br>
              <a:rPr lang="en-GB" sz="4400" b="1" dirty="0">
                <a:solidFill>
                  <a:srgbClr val="00528E"/>
                </a:solidFill>
                <a:latin typeface="+mj-lt"/>
                <a:cs typeface="+mn-cs"/>
              </a:rPr>
            </a:br>
            <a:endParaRPr lang="en-GB" sz="2800" dirty="0">
              <a:solidFill>
                <a:srgbClr val="5B5B5B"/>
              </a:solidFill>
              <a:latin typeface="+mj-lt"/>
              <a:cs typeface="+mn-cs"/>
            </a:endParaRPr>
          </a:p>
        </p:txBody>
      </p:sp>
      <p:sp>
        <p:nvSpPr>
          <p:cNvPr id="2065" name="Rectangle 17"/>
          <p:cNvSpPr>
            <a:spLocks noChangeArrowheads="1"/>
          </p:cNvSpPr>
          <p:nvPr/>
        </p:nvSpPr>
        <p:spPr bwMode="auto">
          <a:xfrm>
            <a:off x="322070" y="2732553"/>
            <a:ext cx="4041384" cy="369332"/>
          </a:xfrm>
          <a:prstGeom prst="rect">
            <a:avLst/>
          </a:prstGeom>
          <a:noFill/>
          <a:ln w="12700">
            <a:noFill/>
            <a:miter lim="800000"/>
            <a:headEnd/>
            <a:tailEnd/>
          </a:ln>
          <a:effectLst/>
        </p:spPr>
        <p:txBody>
          <a:bodyPr wrap="square">
            <a:spAutoFit/>
          </a:bodyPr>
          <a:lstStyle/>
          <a:p>
            <a:pPr>
              <a:defRPr/>
            </a:pPr>
            <a:r>
              <a:rPr lang="en-GB" b="1" dirty="0">
                <a:solidFill>
                  <a:srgbClr val="5B5B5B"/>
                </a:solidFill>
                <a:latin typeface="+mj-lt"/>
                <a:cs typeface="+mn-cs"/>
              </a:rPr>
              <a:t>Prof. </a:t>
            </a:r>
            <a:r>
              <a:rPr lang="en-GB" b="1" dirty="0" err="1">
                <a:solidFill>
                  <a:srgbClr val="5B5B5B"/>
                </a:solidFill>
                <a:latin typeface="+mj-lt"/>
                <a:cs typeface="+mn-cs"/>
              </a:rPr>
              <a:t>Yuriy</a:t>
            </a:r>
            <a:r>
              <a:rPr lang="en-GB" b="1" dirty="0">
                <a:solidFill>
                  <a:srgbClr val="5B5B5B"/>
                </a:solidFill>
                <a:latin typeface="+mj-lt"/>
                <a:cs typeface="+mn-cs"/>
              </a:rPr>
              <a:t> </a:t>
            </a:r>
            <a:r>
              <a:rPr lang="en-GB" b="1" dirty="0" err="1">
                <a:solidFill>
                  <a:srgbClr val="5B5B5B"/>
                </a:solidFill>
                <a:latin typeface="+mj-lt"/>
                <a:cs typeface="+mn-cs"/>
              </a:rPr>
              <a:t>Matsiyevsky</a:t>
            </a:r>
            <a:r>
              <a:rPr lang="en-GB" b="1" dirty="0">
                <a:solidFill>
                  <a:srgbClr val="5B5B5B"/>
                </a:solidFill>
                <a:latin typeface="+mj-lt"/>
                <a:cs typeface="+mn-cs"/>
              </a:rPr>
              <a:t> </a:t>
            </a:r>
          </a:p>
        </p:txBody>
      </p:sp>
      <p:sp>
        <p:nvSpPr>
          <p:cNvPr id="5124" name="Rectangle 19"/>
          <p:cNvSpPr>
            <a:spLocks noChangeArrowheads="1"/>
          </p:cNvSpPr>
          <p:nvPr/>
        </p:nvSpPr>
        <p:spPr bwMode="auto">
          <a:xfrm>
            <a:off x="4123407" y="302353"/>
            <a:ext cx="4751387" cy="307777"/>
          </a:xfrm>
          <a:prstGeom prst="rect">
            <a:avLst/>
          </a:prstGeom>
          <a:noFill/>
          <a:ln w="9525">
            <a:noFill/>
            <a:miter lim="800000"/>
            <a:headEnd/>
            <a:tailEnd/>
          </a:ln>
        </p:spPr>
        <p:txBody>
          <a:bodyPr wrap="square">
            <a:spAutoFit/>
          </a:bodyPr>
          <a:lstStyle/>
          <a:p>
            <a:pPr algn="r"/>
            <a:r>
              <a:rPr lang="en-GB" sz="1400" dirty="0">
                <a:solidFill>
                  <a:schemeClr val="bg1"/>
                </a:solidFill>
                <a:latin typeface="Verdana" pitchFamily="34" charset="0"/>
              </a:rPr>
              <a:t>February, 18 2021</a:t>
            </a:r>
          </a:p>
        </p:txBody>
      </p:sp>
      <p:pic>
        <p:nvPicPr>
          <p:cNvPr id="7" name="Obraz 6" descr="piast logo RGB poziom ang.png"/>
          <p:cNvPicPr>
            <a:picLocks noChangeAspect="1"/>
          </p:cNvPicPr>
          <p:nvPr/>
        </p:nvPicPr>
        <p:blipFill>
          <a:blip r:embed="rId3" cstate="print"/>
          <a:stretch>
            <a:fillRect/>
          </a:stretch>
        </p:blipFill>
        <p:spPr>
          <a:xfrm>
            <a:off x="294286" y="1400154"/>
            <a:ext cx="3582118" cy="1150542"/>
          </a:xfrm>
          <a:prstGeom prst="rect">
            <a:avLst/>
          </a:prstGeom>
        </p:spPr>
      </p:pic>
      <p:pic>
        <p:nvPicPr>
          <p:cNvPr id="8" name="Obraz 7" descr="logoPAN_podst_en.png"/>
          <p:cNvPicPr>
            <a:picLocks noChangeAspect="1"/>
          </p:cNvPicPr>
          <p:nvPr/>
        </p:nvPicPr>
        <p:blipFill>
          <a:blip r:embed="rId4" cstate="print"/>
          <a:stretch>
            <a:fillRect/>
          </a:stretch>
        </p:blipFill>
        <p:spPr>
          <a:xfrm>
            <a:off x="7159988" y="1480923"/>
            <a:ext cx="1574939" cy="1281085"/>
          </a:xfrm>
          <a:prstGeom prst="rect">
            <a:avLst/>
          </a:prstGeom>
        </p:spPr>
      </p:pic>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159026" y="175846"/>
            <a:ext cx="8835749" cy="563928"/>
          </a:xfrm>
        </p:spPr>
        <p:txBody>
          <a:bodyPr/>
          <a:lstStyle/>
          <a:p>
            <a:r>
              <a:rPr lang="en-US" dirty="0"/>
              <a:t>Economy performance</a:t>
            </a:r>
            <a:endParaRPr lang="uk-UA" dirty="0"/>
          </a:p>
        </p:txBody>
      </p:sp>
      <p:pic>
        <p:nvPicPr>
          <p:cNvPr id="5" name="Picture 5">
            <a:extLst>
              <a:ext uri="{FF2B5EF4-FFF2-40B4-BE49-F238E27FC236}">
                <a16:creationId xmlns="" xmlns:a16="http://schemas.microsoft.com/office/drawing/2014/main" id="{48CA5A6B-0EE8-4165-A607-8971BD67D6C2}"/>
              </a:ext>
            </a:extLst>
          </p:cNvPr>
          <p:cNvPicPr>
            <a:picLocks noGrp="1" noChangeAspect="1"/>
          </p:cNvPicPr>
          <p:nvPr>
            <p:ph idx="1"/>
          </p:nvPr>
        </p:nvPicPr>
        <p:blipFill>
          <a:blip r:embed="rId2"/>
          <a:stretch>
            <a:fillRect/>
          </a:stretch>
        </p:blipFill>
        <p:spPr>
          <a:xfrm>
            <a:off x="269632" y="1160585"/>
            <a:ext cx="8745414" cy="5080823"/>
          </a:xfrm>
          <a:prstGeom prst="rect">
            <a:avLst/>
          </a:prstGeom>
        </p:spPr>
      </p:pic>
    </p:spTree>
    <p:extLst>
      <p:ext uri="{BB962C8B-B14F-4D97-AF65-F5344CB8AC3E}">
        <p14:creationId xmlns:p14="http://schemas.microsoft.com/office/powerpoint/2010/main" val="3113807273"/>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r>
              <a:rPr lang="en-US" dirty="0"/>
              <a:t>Regional polarization</a:t>
            </a:r>
            <a:endParaRPr lang="uk-UA" dirty="0"/>
          </a:p>
        </p:txBody>
      </p:sp>
      <p:sp>
        <p:nvSpPr>
          <p:cNvPr id="4" name="Объект 3"/>
          <p:cNvSpPr>
            <a:spLocks noGrp="1"/>
          </p:cNvSpPr>
          <p:nvPr>
            <p:ph idx="1"/>
          </p:nvPr>
        </p:nvSpPr>
        <p:spPr>
          <a:xfrm>
            <a:off x="457200" y="1696598"/>
            <a:ext cx="8229600" cy="4136517"/>
          </a:xfrm>
        </p:spPr>
        <p:txBody>
          <a:bodyPr/>
          <a:lstStyle/>
          <a:p>
            <a:r>
              <a:rPr lang="en-US" dirty="0">
                <a:solidFill>
                  <a:schemeClr val="accent6">
                    <a:lumMod val="75000"/>
                  </a:schemeClr>
                </a:solidFill>
                <a:latin typeface="Segoe UI Symbol"/>
                <a:ea typeface="Segoe UI Symbol"/>
              </a:rPr>
              <a:t>✓</a:t>
            </a:r>
            <a:r>
              <a:rPr lang="en-US" dirty="0">
                <a:solidFill>
                  <a:schemeClr val="accent6">
                    <a:lumMod val="75000"/>
                  </a:schemeClr>
                </a:solidFill>
                <a:latin typeface="Agency FB"/>
              </a:rPr>
              <a:t> </a:t>
            </a:r>
            <a:r>
              <a:rPr lang="en-US" dirty="0" smtClean="0">
                <a:solidFill>
                  <a:schemeClr val="accent6">
                    <a:lumMod val="75000"/>
                  </a:schemeClr>
                </a:solidFill>
                <a:latin typeface="Agency FB"/>
              </a:rPr>
              <a:t>   </a:t>
            </a:r>
            <a:r>
              <a:rPr lang="en-US" b="0" dirty="0" smtClean="0">
                <a:solidFill>
                  <a:schemeClr val="accent6">
                    <a:lumMod val="75000"/>
                  </a:schemeClr>
                </a:solidFill>
                <a:latin typeface="+mn-lt"/>
              </a:rPr>
              <a:t>Autocrats </a:t>
            </a:r>
            <a:r>
              <a:rPr lang="en-US" b="0" dirty="0">
                <a:solidFill>
                  <a:schemeClr val="accent6">
                    <a:lumMod val="75000"/>
                  </a:schemeClr>
                </a:solidFill>
                <a:latin typeface="+mn-lt"/>
              </a:rPr>
              <a:t>face serious constraints in consolidating their power in regionally and culturally divided societies</a:t>
            </a:r>
          </a:p>
          <a:p>
            <a:endParaRPr lang="en-US" b="0" dirty="0">
              <a:solidFill>
                <a:schemeClr val="accent6">
                  <a:lumMod val="75000"/>
                </a:schemeClr>
              </a:solidFill>
              <a:latin typeface="+mn-lt"/>
            </a:endParaRPr>
          </a:p>
          <a:p>
            <a:r>
              <a:rPr lang="en-US" dirty="0">
                <a:solidFill>
                  <a:schemeClr val="accent6">
                    <a:lumMod val="75000"/>
                  </a:schemeClr>
                </a:solidFill>
                <a:latin typeface="Segoe UI Symbol"/>
                <a:ea typeface="Segoe UI Symbol"/>
              </a:rPr>
              <a:t>✓</a:t>
            </a:r>
            <a:r>
              <a:rPr lang="en-US" dirty="0">
                <a:solidFill>
                  <a:schemeClr val="accent6">
                    <a:lumMod val="75000"/>
                  </a:schemeClr>
                </a:solidFill>
                <a:latin typeface="Agency FB"/>
              </a:rPr>
              <a:t> </a:t>
            </a:r>
            <a:r>
              <a:rPr lang="en-US" dirty="0" smtClean="0">
                <a:solidFill>
                  <a:schemeClr val="accent6">
                    <a:lumMod val="75000"/>
                  </a:schemeClr>
                </a:solidFill>
                <a:latin typeface="Agency FB"/>
              </a:rPr>
              <a:t>   </a:t>
            </a:r>
            <a:r>
              <a:rPr lang="en-US" b="0" dirty="0" smtClean="0">
                <a:solidFill>
                  <a:schemeClr val="accent6">
                    <a:lumMod val="75000"/>
                  </a:schemeClr>
                </a:solidFill>
                <a:latin typeface="+mn-lt"/>
              </a:rPr>
              <a:t>Homogenous </a:t>
            </a:r>
            <a:r>
              <a:rPr lang="en-US" b="0" dirty="0">
                <a:solidFill>
                  <a:schemeClr val="accent6">
                    <a:lumMod val="75000"/>
                  </a:schemeClr>
                </a:solidFill>
                <a:latin typeface="+mn-lt"/>
              </a:rPr>
              <a:t>identity facilitate not only democratization, but also </a:t>
            </a:r>
            <a:r>
              <a:rPr lang="en-US" b="0" dirty="0" err="1">
                <a:solidFill>
                  <a:schemeClr val="accent6">
                    <a:lumMod val="75000"/>
                  </a:schemeClr>
                </a:solidFill>
                <a:latin typeface="+mn-lt"/>
              </a:rPr>
              <a:t>autocratization</a:t>
            </a:r>
            <a:r>
              <a:rPr lang="en-US" b="0" dirty="0">
                <a:solidFill>
                  <a:schemeClr val="accent6">
                    <a:lumMod val="75000"/>
                  </a:schemeClr>
                </a:solidFill>
                <a:latin typeface="+mn-lt"/>
              </a:rPr>
              <a:t> </a:t>
            </a:r>
          </a:p>
          <a:p>
            <a:endParaRPr lang="en-US" b="0" dirty="0">
              <a:solidFill>
                <a:schemeClr val="accent6">
                  <a:lumMod val="75000"/>
                </a:schemeClr>
              </a:solidFill>
              <a:latin typeface="+mn-lt"/>
            </a:endParaRPr>
          </a:p>
          <a:p>
            <a:r>
              <a:rPr lang="en-US" dirty="0">
                <a:solidFill>
                  <a:schemeClr val="accent6">
                    <a:lumMod val="75000"/>
                  </a:schemeClr>
                </a:solidFill>
                <a:latin typeface="Segoe UI Symbol"/>
                <a:ea typeface="Segoe UI Symbol"/>
              </a:rPr>
              <a:t>✓</a:t>
            </a:r>
            <a:r>
              <a:rPr lang="en-US" dirty="0">
                <a:solidFill>
                  <a:schemeClr val="accent6">
                    <a:lumMod val="75000"/>
                  </a:schemeClr>
                </a:solidFill>
                <a:latin typeface="Agency FB"/>
              </a:rPr>
              <a:t> </a:t>
            </a:r>
            <a:r>
              <a:rPr lang="en-US" dirty="0" smtClean="0">
                <a:solidFill>
                  <a:schemeClr val="accent6">
                    <a:lumMod val="75000"/>
                  </a:schemeClr>
                </a:solidFill>
                <a:latin typeface="Agency FB"/>
              </a:rPr>
              <a:t>   </a:t>
            </a:r>
            <a:r>
              <a:rPr lang="en-US" b="0" dirty="0" smtClean="0">
                <a:solidFill>
                  <a:schemeClr val="accent6">
                    <a:lumMod val="75000"/>
                  </a:schemeClr>
                </a:solidFill>
                <a:latin typeface="+mn-lt"/>
              </a:rPr>
              <a:t>Divisions </a:t>
            </a:r>
            <a:r>
              <a:rPr lang="en-US" b="0" dirty="0">
                <a:solidFill>
                  <a:schemeClr val="accent6">
                    <a:lumMod val="75000"/>
                  </a:schemeClr>
                </a:solidFill>
                <a:latin typeface="+mn-lt"/>
              </a:rPr>
              <a:t>within </a:t>
            </a:r>
            <a:r>
              <a:rPr lang="en-US" b="0" i="1" dirty="0">
                <a:solidFill>
                  <a:schemeClr val="accent6">
                    <a:lumMod val="75000"/>
                  </a:schemeClr>
                </a:solidFill>
                <a:latin typeface="+mn-lt"/>
              </a:rPr>
              <a:t>titular</a:t>
            </a:r>
            <a:r>
              <a:rPr lang="en-US" b="0" dirty="0">
                <a:solidFill>
                  <a:schemeClr val="accent6">
                    <a:lumMod val="75000"/>
                  </a:schemeClr>
                </a:solidFill>
                <a:latin typeface="+mn-lt"/>
              </a:rPr>
              <a:t> national identity is more important than competition between titular nation and minorities </a:t>
            </a:r>
          </a:p>
          <a:p>
            <a:endParaRPr lang="en-US" b="0" dirty="0">
              <a:solidFill>
                <a:schemeClr val="accent6">
                  <a:lumMod val="75000"/>
                </a:schemeClr>
              </a:solidFill>
              <a:latin typeface="+mn-lt"/>
            </a:endParaRPr>
          </a:p>
          <a:p>
            <a:r>
              <a:rPr lang="en-US" dirty="0">
                <a:solidFill>
                  <a:schemeClr val="accent6">
                    <a:lumMod val="75000"/>
                  </a:schemeClr>
                </a:solidFill>
                <a:latin typeface="Segoe UI Symbol"/>
                <a:ea typeface="Segoe UI Symbol"/>
              </a:rPr>
              <a:t>✓</a:t>
            </a:r>
            <a:r>
              <a:rPr lang="en-US" dirty="0">
                <a:solidFill>
                  <a:schemeClr val="accent6">
                    <a:lumMod val="75000"/>
                  </a:schemeClr>
                </a:solidFill>
                <a:latin typeface="Agency FB"/>
              </a:rPr>
              <a:t> </a:t>
            </a:r>
            <a:r>
              <a:rPr lang="en-US" dirty="0" smtClean="0">
                <a:solidFill>
                  <a:schemeClr val="accent6">
                    <a:lumMod val="75000"/>
                  </a:schemeClr>
                </a:solidFill>
                <a:latin typeface="Agency FB"/>
              </a:rPr>
              <a:t>   </a:t>
            </a:r>
            <a:r>
              <a:rPr lang="en-US" b="0" dirty="0" smtClean="0">
                <a:solidFill>
                  <a:schemeClr val="accent6">
                    <a:lumMod val="75000"/>
                  </a:schemeClr>
                </a:solidFill>
                <a:latin typeface="+mn-lt"/>
              </a:rPr>
              <a:t>Identity </a:t>
            </a:r>
            <a:r>
              <a:rPr lang="en-US" b="0" dirty="0">
                <a:solidFill>
                  <a:schemeClr val="accent6">
                    <a:lumMod val="75000"/>
                  </a:schemeClr>
                </a:solidFill>
                <a:latin typeface="+mn-lt"/>
              </a:rPr>
              <a:t>divisions facilitate </a:t>
            </a:r>
            <a:r>
              <a:rPr lang="en-US" b="0" i="1" dirty="0">
                <a:solidFill>
                  <a:schemeClr val="accent6">
                    <a:lumMod val="75000"/>
                  </a:schemeClr>
                </a:solidFill>
                <a:latin typeface="+mn-lt"/>
              </a:rPr>
              <a:t>mobilization</a:t>
            </a:r>
            <a:r>
              <a:rPr lang="en-US" b="0" dirty="0">
                <a:solidFill>
                  <a:schemeClr val="accent6">
                    <a:lumMod val="75000"/>
                  </a:schemeClr>
                </a:solidFill>
                <a:latin typeface="+mn-lt"/>
              </a:rPr>
              <a:t> of opposition and </a:t>
            </a:r>
            <a:r>
              <a:rPr lang="en-US" b="0" i="1" dirty="0">
                <a:solidFill>
                  <a:schemeClr val="accent6">
                    <a:lumMod val="75000"/>
                  </a:schemeClr>
                </a:solidFill>
                <a:latin typeface="+mn-lt"/>
              </a:rPr>
              <a:t>undermines elites unity</a:t>
            </a:r>
          </a:p>
          <a:p>
            <a:endParaRPr lang="en-US" b="0" dirty="0">
              <a:solidFill>
                <a:schemeClr val="accent6">
                  <a:lumMod val="75000"/>
                </a:schemeClr>
              </a:solidFill>
              <a:latin typeface="+mn-lt"/>
            </a:endParaRPr>
          </a:p>
          <a:p>
            <a:r>
              <a:rPr lang="en-US" dirty="0">
                <a:solidFill>
                  <a:schemeClr val="accent6">
                    <a:lumMod val="75000"/>
                  </a:schemeClr>
                </a:solidFill>
                <a:latin typeface="Segoe UI Symbol"/>
                <a:ea typeface="Segoe UI Symbol"/>
              </a:rPr>
              <a:t>✓</a:t>
            </a:r>
            <a:r>
              <a:rPr lang="en-US" dirty="0">
                <a:solidFill>
                  <a:schemeClr val="accent6">
                    <a:lumMod val="75000"/>
                  </a:schemeClr>
                </a:solidFill>
                <a:latin typeface="Agency FB"/>
              </a:rPr>
              <a:t> </a:t>
            </a:r>
            <a:r>
              <a:rPr lang="en-US" dirty="0" smtClean="0">
                <a:solidFill>
                  <a:schemeClr val="accent6">
                    <a:lumMod val="75000"/>
                  </a:schemeClr>
                </a:solidFill>
                <a:latin typeface="Agency FB"/>
              </a:rPr>
              <a:t>   </a:t>
            </a:r>
            <a:r>
              <a:rPr lang="en-US" b="0" dirty="0" smtClean="0">
                <a:solidFill>
                  <a:schemeClr val="accent6">
                    <a:lumMod val="75000"/>
                  </a:schemeClr>
                </a:solidFill>
                <a:latin typeface="+mn-lt"/>
              </a:rPr>
              <a:t>Examples</a:t>
            </a:r>
            <a:r>
              <a:rPr lang="en-US" b="0" dirty="0">
                <a:solidFill>
                  <a:schemeClr val="accent6">
                    <a:lumMod val="75000"/>
                  </a:schemeClr>
                </a:solidFill>
                <a:latin typeface="+mn-lt"/>
              </a:rPr>
              <a:t>: Ukraine, Moldova, Georgia vs. Belarus, Turkmenistan, Russia,</a:t>
            </a:r>
          </a:p>
        </p:txBody>
      </p:sp>
    </p:spTree>
    <p:extLst>
      <p:ext uri="{BB962C8B-B14F-4D97-AF65-F5344CB8AC3E}">
        <p14:creationId xmlns:p14="http://schemas.microsoft.com/office/powerpoint/2010/main" val="4270619788"/>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Fragmented elite</a:t>
            </a:r>
            <a:endParaRPr lang="uk-UA" dirty="0"/>
          </a:p>
        </p:txBody>
      </p:sp>
      <p:sp>
        <p:nvSpPr>
          <p:cNvPr id="3" name="Объект 2"/>
          <p:cNvSpPr>
            <a:spLocks noGrp="1"/>
          </p:cNvSpPr>
          <p:nvPr>
            <p:ph idx="1"/>
          </p:nvPr>
        </p:nvSpPr>
        <p:spPr>
          <a:xfrm>
            <a:off x="457200" y="1630496"/>
            <a:ext cx="8229600" cy="4087258"/>
          </a:xfrm>
        </p:spPr>
        <p:txBody>
          <a:bodyPr/>
          <a:lstStyle/>
          <a:p>
            <a:r>
              <a:rPr lang="en-US" dirty="0">
                <a:solidFill>
                  <a:schemeClr val="accent6">
                    <a:lumMod val="75000"/>
                  </a:schemeClr>
                </a:solidFill>
                <a:latin typeface="Segoe UI Symbol"/>
                <a:ea typeface="Segoe UI Symbol"/>
              </a:rPr>
              <a:t>✓</a:t>
            </a:r>
            <a:r>
              <a:rPr lang="en-US" dirty="0">
                <a:solidFill>
                  <a:schemeClr val="accent6">
                    <a:lumMod val="75000"/>
                  </a:schemeClr>
                </a:solidFill>
                <a:latin typeface="Agency FB"/>
              </a:rPr>
              <a:t> </a:t>
            </a:r>
            <a:r>
              <a:rPr lang="en-US" dirty="0" smtClean="0">
                <a:solidFill>
                  <a:schemeClr val="accent6">
                    <a:lumMod val="75000"/>
                  </a:schemeClr>
                </a:solidFill>
                <a:latin typeface="Agency FB"/>
              </a:rPr>
              <a:t>   </a:t>
            </a:r>
            <a:r>
              <a:rPr lang="en-US" b="0" dirty="0" smtClean="0">
                <a:solidFill>
                  <a:schemeClr val="accent6">
                    <a:lumMod val="75000"/>
                  </a:schemeClr>
                </a:solidFill>
                <a:latin typeface="+mn-lt"/>
              </a:rPr>
              <a:t>Regional </a:t>
            </a:r>
            <a:r>
              <a:rPr lang="en-US" b="0" dirty="0">
                <a:solidFill>
                  <a:schemeClr val="accent6">
                    <a:lumMod val="75000"/>
                  </a:schemeClr>
                </a:solidFill>
                <a:latin typeface="+mn-lt"/>
              </a:rPr>
              <a:t>and identity divisions hinder the formation of unified elite – an important factor of any regime </a:t>
            </a:r>
            <a:r>
              <a:rPr lang="en-US" b="0" dirty="0" smtClean="0">
                <a:solidFill>
                  <a:schemeClr val="accent6">
                    <a:lumMod val="75000"/>
                  </a:schemeClr>
                </a:solidFill>
                <a:latin typeface="+mn-lt"/>
              </a:rPr>
              <a:t>consolidation</a:t>
            </a:r>
            <a:endParaRPr lang="en-US" b="0" dirty="0">
              <a:solidFill>
                <a:schemeClr val="accent6">
                  <a:lumMod val="75000"/>
                </a:schemeClr>
              </a:solidFill>
              <a:latin typeface="+mn-lt"/>
            </a:endParaRPr>
          </a:p>
          <a:p>
            <a:endParaRPr lang="en-US" b="0" dirty="0">
              <a:solidFill>
                <a:schemeClr val="accent6">
                  <a:lumMod val="75000"/>
                </a:schemeClr>
              </a:solidFill>
              <a:latin typeface="+mn-lt"/>
            </a:endParaRPr>
          </a:p>
          <a:p>
            <a:r>
              <a:rPr lang="en-US" dirty="0">
                <a:solidFill>
                  <a:schemeClr val="accent6">
                    <a:lumMod val="75000"/>
                  </a:schemeClr>
                </a:solidFill>
                <a:latin typeface="Segoe UI Symbol"/>
                <a:ea typeface="Segoe UI Symbol"/>
              </a:rPr>
              <a:t>✓</a:t>
            </a:r>
            <a:r>
              <a:rPr lang="en-US" dirty="0">
                <a:solidFill>
                  <a:schemeClr val="accent6">
                    <a:lumMod val="75000"/>
                  </a:schemeClr>
                </a:solidFill>
                <a:latin typeface="Agency FB"/>
              </a:rPr>
              <a:t> </a:t>
            </a:r>
            <a:r>
              <a:rPr lang="en-US" dirty="0" smtClean="0">
                <a:solidFill>
                  <a:schemeClr val="accent6">
                    <a:lumMod val="75000"/>
                  </a:schemeClr>
                </a:solidFill>
                <a:latin typeface="Agency FB"/>
              </a:rPr>
              <a:t>   </a:t>
            </a:r>
            <a:r>
              <a:rPr lang="en-US" b="0" dirty="0" smtClean="0">
                <a:solidFill>
                  <a:schemeClr val="accent6">
                    <a:lumMod val="75000"/>
                  </a:schemeClr>
                </a:solidFill>
                <a:latin typeface="+mn-lt"/>
              </a:rPr>
              <a:t>Ukrainian </a:t>
            </a:r>
            <a:r>
              <a:rPr lang="en-US" b="0" dirty="0">
                <a:solidFill>
                  <a:schemeClr val="accent6">
                    <a:lumMod val="75000"/>
                  </a:schemeClr>
                </a:solidFill>
                <a:latin typeface="+mn-lt"/>
              </a:rPr>
              <a:t>elite inherited the fragmented structure – neither </a:t>
            </a:r>
            <a:r>
              <a:rPr lang="en-US" b="0" dirty="0" err="1">
                <a:solidFill>
                  <a:schemeClr val="accent6">
                    <a:lumMod val="75000"/>
                  </a:schemeClr>
                </a:solidFill>
                <a:latin typeface="+mn-lt"/>
              </a:rPr>
              <a:t>ideocratic</a:t>
            </a:r>
            <a:r>
              <a:rPr lang="en-US" b="0" dirty="0">
                <a:solidFill>
                  <a:schemeClr val="accent6">
                    <a:lumMod val="75000"/>
                  </a:schemeClr>
                </a:solidFill>
                <a:latin typeface="+mn-lt"/>
              </a:rPr>
              <a:t> nor consensual consolidation, therefore, was </a:t>
            </a:r>
            <a:r>
              <a:rPr lang="en-US" b="0" dirty="0" smtClean="0">
                <a:solidFill>
                  <a:schemeClr val="accent6">
                    <a:lumMod val="75000"/>
                  </a:schemeClr>
                </a:solidFill>
                <a:latin typeface="+mn-lt"/>
              </a:rPr>
              <a:t>successful</a:t>
            </a:r>
            <a:endParaRPr lang="en-US" b="0" dirty="0">
              <a:solidFill>
                <a:schemeClr val="accent6">
                  <a:lumMod val="75000"/>
                </a:schemeClr>
              </a:solidFill>
              <a:latin typeface="+mn-lt"/>
            </a:endParaRPr>
          </a:p>
          <a:p>
            <a:endParaRPr lang="en-US" b="0" dirty="0">
              <a:solidFill>
                <a:schemeClr val="accent6">
                  <a:lumMod val="75000"/>
                </a:schemeClr>
              </a:solidFill>
              <a:latin typeface="+mn-lt"/>
            </a:endParaRPr>
          </a:p>
          <a:p>
            <a:r>
              <a:rPr lang="en-US" dirty="0">
                <a:solidFill>
                  <a:schemeClr val="accent6">
                    <a:lumMod val="75000"/>
                  </a:schemeClr>
                </a:solidFill>
                <a:latin typeface="Segoe UI Symbol"/>
                <a:ea typeface="Segoe UI Symbol"/>
              </a:rPr>
              <a:t>✓</a:t>
            </a:r>
            <a:r>
              <a:rPr lang="en-US" dirty="0">
                <a:solidFill>
                  <a:schemeClr val="accent6">
                    <a:lumMod val="75000"/>
                  </a:schemeClr>
                </a:solidFill>
                <a:latin typeface="Agency FB"/>
              </a:rPr>
              <a:t> </a:t>
            </a:r>
            <a:r>
              <a:rPr lang="en-US" dirty="0" smtClean="0">
                <a:solidFill>
                  <a:schemeClr val="accent6">
                    <a:lumMod val="75000"/>
                  </a:schemeClr>
                </a:solidFill>
                <a:latin typeface="Agency FB"/>
              </a:rPr>
              <a:t>   </a:t>
            </a:r>
            <a:r>
              <a:rPr lang="en-US" b="0" dirty="0" smtClean="0">
                <a:solidFill>
                  <a:schemeClr val="accent6">
                    <a:lumMod val="75000"/>
                  </a:schemeClr>
                </a:solidFill>
                <a:latin typeface="+mn-lt"/>
              </a:rPr>
              <a:t>When </a:t>
            </a:r>
            <a:r>
              <a:rPr lang="en-US" b="0" dirty="0">
                <a:solidFill>
                  <a:schemeClr val="accent6">
                    <a:lumMod val="75000"/>
                  </a:schemeClr>
                </a:solidFill>
                <a:latin typeface="+mn-lt"/>
              </a:rPr>
              <a:t>various elite factions compete for influence (and rents), none of them can monopolize </a:t>
            </a:r>
            <a:r>
              <a:rPr lang="en-US" b="0" dirty="0" smtClean="0">
                <a:solidFill>
                  <a:schemeClr val="accent6">
                    <a:lumMod val="75000"/>
                  </a:schemeClr>
                </a:solidFill>
                <a:latin typeface="+mn-lt"/>
              </a:rPr>
              <a:t>power </a:t>
            </a:r>
            <a:endParaRPr lang="en-US" b="0" dirty="0">
              <a:solidFill>
                <a:schemeClr val="accent6">
                  <a:lumMod val="75000"/>
                </a:schemeClr>
              </a:solidFill>
              <a:latin typeface="+mn-lt"/>
            </a:endParaRPr>
          </a:p>
          <a:p>
            <a:endParaRPr lang="en-US" b="0" dirty="0">
              <a:solidFill>
                <a:schemeClr val="accent6">
                  <a:lumMod val="75000"/>
                </a:schemeClr>
              </a:solidFill>
              <a:latin typeface="+mn-lt"/>
            </a:endParaRPr>
          </a:p>
          <a:p>
            <a:r>
              <a:rPr lang="en-US" dirty="0">
                <a:solidFill>
                  <a:schemeClr val="accent6">
                    <a:lumMod val="75000"/>
                  </a:schemeClr>
                </a:solidFill>
                <a:latin typeface="Segoe UI Symbol"/>
                <a:ea typeface="Segoe UI Symbol"/>
              </a:rPr>
              <a:t>✓</a:t>
            </a:r>
            <a:r>
              <a:rPr lang="en-US" dirty="0">
                <a:solidFill>
                  <a:schemeClr val="accent6">
                    <a:lumMod val="75000"/>
                  </a:schemeClr>
                </a:solidFill>
                <a:latin typeface="Agency FB"/>
              </a:rPr>
              <a:t> </a:t>
            </a:r>
            <a:r>
              <a:rPr lang="en-US" dirty="0" smtClean="0">
                <a:solidFill>
                  <a:schemeClr val="accent6">
                    <a:lumMod val="75000"/>
                  </a:schemeClr>
                </a:solidFill>
                <a:latin typeface="Agency FB"/>
              </a:rPr>
              <a:t>   </a:t>
            </a:r>
            <a:r>
              <a:rPr lang="en-US" b="0" dirty="0" smtClean="0">
                <a:solidFill>
                  <a:schemeClr val="accent6">
                    <a:lumMod val="75000"/>
                  </a:schemeClr>
                </a:solidFill>
                <a:latin typeface="+mn-lt"/>
              </a:rPr>
              <a:t>Elite </a:t>
            </a:r>
            <a:r>
              <a:rPr lang="en-US" b="0" dirty="0">
                <a:solidFill>
                  <a:schemeClr val="accent6">
                    <a:lumMod val="75000"/>
                  </a:schemeClr>
                </a:solidFill>
                <a:latin typeface="+mn-lt"/>
              </a:rPr>
              <a:t>fragmentation persisted after the 2014 and 2019 electoral cycles. Now the major division lies between pro and anti-reformers in parliament on the one hand, and between ‘the oligarch in power’ and ‘oligarch outside power’ (with </a:t>
            </a:r>
            <a:r>
              <a:rPr lang="en-US" b="0" dirty="0" err="1">
                <a:solidFill>
                  <a:schemeClr val="accent6">
                    <a:lumMod val="75000"/>
                  </a:schemeClr>
                </a:solidFill>
                <a:latin typeface="+mn-lt"/>
              </a:rPr>
              <a:t>Poroshenko</a:t>
            </a:r>
            <a:r>
              <a:rPr lang="en-US" b="0" dirty="0">
                <a:solidFill>
                  <a:schemeClr val="accent6">
                    <a:lumMod val="75000"/>
                  </a:schemeClr>
                </a:solidFill>
                <a:latin typeface="+mn-lt"/>
              </a:rPr>
              <a:t> and </a:t>
            </a:r>
            <a:r>
              <a:rPr lang="en-US" b="0" dirty="0" err="1">
                <a:solidFill>
                  <a:schemeClr val="accent6">
                    <a:lumMod val="75000"/>
                  </a:schemeClr>
                </a:solidFill>
                <a:latin typeface="+mn-lt"/>
              </a:rPr>
              <a:t>Kolomoisky</a:t>
            </a:r>
            <a:r>
              <a:rPr lang="en-US" b="0" dirty="0">
                <a:solidFill>
                  <a:schemeClr val="accent6">
                    <a:lumMod val="75000"/>
                  </a:schemeClr>
                </a:solidFill>
                <a:latin typeface="+mn-lt"/>
              </a:rPr>
              <a:t> switching their positions) on the </a:t>
            </a:r>
            <a:r>
              <a:rPr lang="en-US" b="0" dirty="0" smtClean="0">
                <a:solidFill>
                  <a:schemeClr val="accent6">
                    <a:lumMod val="75000"/>
                  </a:schemeClr>
                </a:solidFill>
                <a:latin typeface="+mn-lt"/>
              </a:rPr>
              <a:t>other </a:t>
            </a:r>
            <a:endParaRPr lang="uk-UA" b="0" dirty="0">
              <a:solidFill>
                <a:schemeClr val="accent6">
                  <a:lumMod val="75000"/>
                </a:schemeClr>
              </a:solidFill>
              <a:latin typeface="+mn-lt"/>
            </a:endParaRPr>
          </a:p>
        </p:txBody>
      </p:sp>
    </p:spTree>
    <p:extLst>
      <p:ext uri="{BB962C8B-B14F-4D97-AF65-F5344CB8AC3E}">
        <p14:creationId xmlns:p14="http://schemas.microsoft.com/office/powerpoint/2010/main" val="4220385327"/>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r>
              <a:rPr lang="en-US" dirty="0"/>
              <a:t>Weak party and state repressive capacity</a:t>
            </a:r>
            <a:endParaRPr lang="uk-UA" dirty="0"/>
          </a:p>
        </p:txBody>
      </p:sp>
      <p:sp>
        <p:nvSpPr>
          <p:cNvPr id="4" name="Объект 3"/>
          <p:cNvSpPr>
            <a:spLocks noGrp="1"/>
          </p:cNvSpPr>
          <p:nvPr>
            <p:ph idx="1"/>
          </p:nvPr>
        </p:nvSpPr>
        <p:spPr>
          <a:xfrm>
            <a:off x="457200" y="1520327"/>
            <a:ext cx="8229600" cy="3194721"/>
          </a:xfrm>
        </p:spPr>
        <p:txBody>
          <a:bodyPr/>
          <a:lstStyle/>
          <a:p>
            <a:r>
              <a:rPr lang="en-US" dirty="0">
                <a:solidFill>
                  <a:schemeClr val="accent6">
                    <a:lumMod val="75000"/>
                  </a:schemeClr>
                </a:solidFill>
                <a:latin typeface="Segoe UI Symbol"/>
                <a:ea typeface="Segoe UI Symbol"/>
              </a:rPr>
              <a:t>✓</a:t>
            </a:r>
            <a:r>
              <a:rPr lang="en-US" dirty="0">
                <a:solidFill>
                  <a:schemeClr val="accent6">
                    <a:lumMod val="75000"/>
                  </a:schemeClr>
                </a:solidFill>
                <a:latin typeface="Agency FB"/>
              </a:rPr>
              <a:t> </a:t>
            </a:r>
            <a:r>
              <a:rPr lang="en-US" dirty="0" smtClean="0">
                <a:solidFill>
                  <a:schemeClr val="accent6">
                    <a:lumMod val="75000"/>
                  </a:schemeClr>
                </a:solidFill>
                <a:latin typeface="Agency FB"/>
              </a:rPr>
              <a:t>   </a:t>
            </a:r>
            <a:r>
              <a:rPr lang="en-US" b="0" dirty="0" smtClean="0">
                <a:solidFill>
                  <a:schemeClr val="accent6">
                    <a:lumMod val="75000"/>
                  </a:schemeClr>
                </a:solidFill>
                <a:latin typeface="+mn-lt"/>
              </a:rPr>
              <a:t>Weak </a:t>
            </a:r>
            <a:r>
              <a:rPr lang="en-US" b="0" dirty="0">
                <a:solidFill>
                  <a:schemeClr val="accent6">
                    <a:lumMod val="75000"/>
                  </a:schemeClr>
                </a:solidFill>
                <a:latin typeface="+mn-lt"/>
              </a:rPr>
              <a:t>parties undermine the incumbent capacity to monopolize power</a:t>
            </a:r>
          </a:p>
          <a:p>
            <a:endParaRPr lang="en-US" b="0" dirty="0">
              <a:solidFill>
                <a:schemeClr val="accent6">
                  <a:lumMod val="75000"/>
                </a:schemeClr>
              </a:solidFill>
              <a:latin typeface="+mn-lt"/>
            </a:endParaRPr>
          </a:p>
          <a:p>
            <a:r>
              <a:rPr lang="en-US" dirty="0">
                <a:solidFill>
                  <a:schemeClr val="accent6">
                    <a:lumMod val="75000"/>
                  </a:schemeClr>
                </a:solidFill>
                <a:latin typeface="Segoe UI Symbol"/>
                <a:ea typeface="Segoe UI Symbol"/>
              </a:rPr>
              <a:t>✓</a:t>
            </a:r>
            <a:r>
              <a:rPr lang="en-US" dirty="0">
                <a:solidFill>
                  <a:schemeClr val="accent6">
                    <a:lumMod val="75000"/>
                  </a:schemeClr>
                </a:solidFill>
                <a:latin typeface="Agency FB"/>
              </a:rPr>
              <a:t> </a:t>
            </a:r>
            <a:r>
              <a:rPr lang="en-US" dirty="0" smtClean="0">
                <a:solidFill>
                  <a:schemeClr val="accent6">
                    <a:lumMod val="75000"/>
                  </a:schemeClr>
                </a:solidFill>
                <a:latin typeface="Agency FB"/>
              </a:rPr>
              <a:t>   </a:t>
            </a:r>
            <a:r>
              <a:rPr lang="en-US" b="0" dirty="0" smtClean="0">
                <a:solidFill>
                  <a:schemeClr val="accent6">
                    <a:lumMod val="75000"/>
                  </a:schemeClr>
                </a:solidFill>
                <a:latin typeface="+mn-lt"/>
              </a:rPr>
              <a:t>Parties </a:t>
            </a:r>
            <a:r>
              <a:rPr lang="en-US" b="0" dirty="0">
                <a:solidFill>
                  <a:schemeClr val="accent6">
                    <a:lumMod val="75000"/>
                  </a:schemeClr>
                </a:solidFill>
                <a:latin typeface="+mn-lt"/>
              </a:rPr>
              <a:t>organizational weakness is the effect of </a:t>
            </a:r>
            <a:r>
              <a:rPr lang="en-US" b="0" dirty="0" err="1">
                <a:solidFill>
                  <a:schemeClr val="accent6">
                    <a:lumMod val="75000"/>
                  </a:schemeClr>
                </a:solidFill>
                <a:latin typeface="+mn-lt"/>
              </a:rPr>
              <a:t>oligarchization</a:t>
            </a:r>
            <a:r>
              <a:rPr lang="en-US" b="0" dirty="0">
                <a:solidFill>
                  <a:schemeClr val="accent6">
                    <a:lumMod val="75000"/>
                  </a:schemeClr>
                </a:solidFill>
                <a:latin typeface="+mn-lt"/>
              </a:rPr>
              <a:t> – most parties are ‘political machines’ created from </a:t>
            </a:r>
            <a:r>
              <a:rPr lang="en-US" b="0" dirty="0" smtClean="0">
                <a:solidFill>
                  <a:schemeClr val="accent6">
                    <a:lumMod val="75000"/>
                  </a:schemeClr>
                </a:solidFill>
                <a:latin typeface="+mn-lt"/>
              </a:rPr>
              <a:t>above </a:t>
            </a:r>
            <a:endParaRPr lang="en-US" b="0" dirty="0">
              <a:solidFill>
                <a:schemeClr val="accent6">
                  <a:lumMod val="75000"/>
                </a:schemeClr>
              </a:solidFill>
              <a:latin typeface="+mn-lt"/>
            </a:endParaRPr>
          </a:p>
          <a:p>
            <a:endParaRPr lang="en-US" b="0" dirty="0">
              <a:solidFill>
                <a:schemeClr val="accent6">
                  <a:lumMod val="75000"/>
                </a:schemeClr>
              </a:solidFill>
              <a:latin typeface="+mn-lt"/>
            </a:endParaRPr>
          </a:p>
          <a:p>
            <a:r>
              <a:rPr lang="en-US" dirty="0">
                <a:solidFill>
                  <a:schemeClr val="accent6">
                    <a:lumMod val="75000"/>
                  </a:schemeClr>
                </a:solidFill>
                <a:latin typeface="Segoe UI Symbol"/>
                <a:ea typeface="Segoe UI Symbol"/>
              </a:rPr>
              <a:t>✓</a:t>
            </a:r>
            <a:r>
              <a:rPr lang="en-US" dirty="0">
                <a:solidFill>
                  <a:schemeClr val="accent6">
                    <a:lumMod val="75000"/>
                  </a:schemeClr>
                </a:solidFill>
                <a:latin typeface="Agency FB"/>
              </a:rPr>
              <a:t> </a:t>
            </a:r>
            <a:r>
              <a:rPr lang="en-US" dirty="0" smtClean="0">
                <a:solidFill>
                  <a:schemeClr val="accent6">
                    <a:lumMod val="75000"/>
                  </a:schemeClr>
                </a:solidFill>
                <a:latin typeface="Agency FB"/>
              </a:rPr>
              <a:t>   </a:t>
            </a:r>
            <a:r>
              <a:rPr lang="en-US" b="0" dirty="0" smtClean="0">
                <a:solidFill>
                  <a:schemeClr val="accent6">
                    <a:lumMod val="75000"/>
                  </a:schemeClr>
                </a:solidFill>
                <a:latin typeface="+mn-lt"/>
              </a:rPr>
              <a:t>Most </a:t>
            </a:r>
            <a:r>
              <a:rPr lang="en-US" b="0" dirty="0">
                <a:solidFill>
                  <a:schemeClr val="accent6">
                    <a:lumMod val="75000"/>
                  </a:schemeClr>
                </a:solidFill>
                <a:latin typeface="+mn-lt"/>
              </a:rPr>
              <a:t>of the Ukrainian parties, including lefts and rights, are not programmatic, but </a:t>
            </a:r>
            <a:r>
              <a:rPr lang="en-US" b="0" dirty="0" err="1">
                <a:solidFill>
                  <a:schemeClr val="accent6">
                    <a:lumMod val="75000"/>
                  </a:schemeClr>
                </a:solidFill>
                <a:latin typeface="+mn-lt"/>
              </a:rPr>
              <a:t>clientelistic</a:t>
            </a:r>
            <a:r>
              <a:rPr lang="en-US" b="0" dirty="0">
                <a:solidFill>
                  <a:schemeClr val="accent6">
                    <a:lumMod val="75000"/>
                  </a:schemeClr>
                </a:solidFill>
                <a:latin typeface="+mn-lt"/>
              </a:rPr>
              <a:t> </a:t>
            </a:r>
            <a:r>
              <a:rPr lang="en-US" b="0" dirty="0" smtClean="0">
                <a:solidFill>
                  <a:schemeClr val="accent6">
                    <a:lumMod val="75000"/>
                  </a:schemeClr>
                </a:solidFill>
                <a:latin typeface="+mn-lt"/>
              </a:rPr>
              <a:t>organizations </a:t>
            </a:r>
            <a:endParaRPr lang="en-US" b="0" dirty="0">
              <a:solidFill>
                <a:schemeClr val="accent6">
                  <a:lumMod val="75000"/>
                </a:schemeClr>
              </a:solidFill>
              <a:latin typeface="+mn-lt"/>
            </a:endParaRPr>
          </a:p>
          <a:p>
            <a:endParaRPr lang="en-US" b="0" dirty="0">
              <a:solidFill>
                <a:schemeClr val="accent6">
                  <a:lumMod val="75000"/>
                </a:schemeClr>
              </a:solidFill>
              <a:latin typeface="+mn-lt"/>
            </a:endParaRPr>
          </a:p>
          <a:p>
            <a:r>
              <a:rPr lang="en-US" dirty="0">
                <a:solidFill>
                  <a:schemeClr val="accent6">
                    <a:lumMod val="75000"/>
                  </a:schemeClr>
                </a:solidFill>
                <a:latin typeface="Segoe UI Symbol"/>
                <a:ea typeface="Segoe UI Symbol"/>
              </a:rPr>
              <a:t>✓</a:t>
            </a:r>
            <a:r>
              <a:rPr lang="en-US" dirty="0">
                <a:solidFill>
                  <a:schemeClr val="accent6">
                    <a:lumMod val="75000"/>
                  </a:schemeClr>
                </a:solidFill>
                <a:latin typeface="Agency FB"/>
              </a:rPr>
              <a:t> </a:t>
            </a:r>
            <a:r>
              <a:rPr lang="en-US" dirty="0" smtClean="0">
                <a:solidFill>
                  <a:schemeClr val="accent6">
                    <a:lumMod val="75000"/>
                  </a:schemeClr>
                </a:solidFill>
                <a:latin typeface="Agency FB"/>
              </a:rPr>
              <a:t>   </a:t>
            </a:r>
            <a:r>
              <a:rPr lang="en-US" b="0" dirty="0" smtClean="0">
                <a:solidFill>
                  <a:schemeClr val="accent6">
                    <a:lumMod val="75000"/>
                  </a:schemeClr>
                </a:solidFill>
                <a:latin typeface="+mn-lt"/>
              </a:rPr>
              <a:t>Weak </a:t>
            </a:r>
            <a:r>
              <a:rPr lang="en-US" b="0" dirty="0">
                <a:solidFill>
                  <a:schemeClr val="accent6">
                    <a:lumMod val="75000"/>
                  </a:schemeClr>
                </a:solidFill>
                <a:latin typeface="+mn-lt"/>
              </a:rPr>
              <a:t>‘party of power’ constrains the incumbents’ ability to repress </a:t>
            </a:r>
            <a:r>
              <a:rPr lang="en-US" b="0" dirty="0" smtClean="0">
                <a:solidFill>
                  <a:schemeClr val="accent6">
                    <a:lumMod val="75000"/>
                  </a:schemeClr>
                </a:solidFill>
                <a:latin typeface="+mn-lt"/>
              </a:rPr>
              <a:t>effectively </a:t>
            </a:r>
            <a:endParaRPr lang="en-US" b="0" dirty="0">
              <a:solidFill>
                <a:schemeClr val="accent6">
                  <a:lumMod val="75000"/>
                </a:schemeClr>
              </a:solidFill>
              <a:latin typeface="+mn-lt"/>
            </a:endParaRPr>
          </a:p>
        </p:txBody>
      </p:sp>
    </p:spTree>
    <p:extLst>
      <p:ext uri="{BB962C8B-B14F-4D97-AF65-F5344CB8AC3E}">
        <p14:creationId xmlns:p14="http://schemas.microsoft.com/office/powerpoint/2010/main" val="3334017777"/>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Linkage with the West</a:t>
            </a:r>
            <a:endParaRPr lang="uk-UA" dirty="0"/>
          </a:p>
        </p:txBody>
      </p:sp>
      <p:sp>
        <p:nvSpPr>
          <p:cNvPr id="3" name="Объект 2"/>
          <p:cNvSpPr>
            <a:spLocks noGrp="1"/>
          </p:cNvSpPr>
          <p:nvPr>
            <p:ph idx="1"/>
          </p:nvPr>
        </p:nvSpPr>
        <p:spPr>
          <a:xfrm>
            <a:off x="457200" y="1498293"/>
            <a:ext cx="8229600" cy="3527119"/>
          </a:xfrm>
        </p:spPr>
        <p:txBody>
          <a:bodyPr/>
          <a:lstStyle/>
          <a:p>
            <a:r>
              <a:rPr lang="en-US" dirty="0">
                <a:solidFill>
                  <a:schemeClr val="accent6">
                    <a:lumMod val="75000"/>
                  </a:schemeClr>
                </a:solidFill>
                <a:latin typeface="Segoe UI Symbol"/>
                <a:ea typeface="Segoe UI Symbol"/>
              </a:rPr>
              <a:t>✓</a:t>
            </a:r>
            <a:r>
              <a:rPr lang="en-US" dirty="0">
                <a:solidFill>
                  <a:schemeClr val="accent6">
                    <a:lumMod val="75000"/>
                  </a:schemeClr>
                </a:solidFill>
                <a:latin typeface="Agency FB"/>
              </a:rPr>
              <a:t> </a:t>
            </a:r>
            <a:r>
              <a:rPr lang="en-US" dirty="0" smtClean="0">
                <a:solidFill>
                  <a:schemeClr val="accent6">
                    <a:lumMod val="75000"/>
                  </a:schemeClr>
                </a:solidFill>
                <a:latin typeface="Agency FB"/>
              </a:rPr>
              <a:t>   </a:t>
            </a:r>
            <a:r>
              <a:rPr lang="en-US" b="0" dirty="0" smtClean="0">
                <a:solidFill>
                  <a:schemeClr val="accent6">
                    <a:lumMod val="75000"/>
                  </a:schemeClr>
                </a:solidFill>
                <a:latin typeface="+mn-lt"/>
              </a:rPr>
              <a:t>The </a:t>
            </a:r>
            <a:r>
              <a:rPr lang="en-US" b="0" dirty="0">
                <a:solidFill>
                  <a:schemeClr val="accent6">
                    <a:lumMod val="75000"/>
                  </a:schemeClr>
                </a:solidFill>
                <a:latin typeface="+mn-lt"/>
              </a:rPr>
              <a:t>higher the linkage - the harder it is for incumbent to ‘rule without limits’</a:t>
            </a:r>
          </a:p>
          <a:p>
            <a:endParaRPr lang="en-US" b="0" dirty="0">
              <a:solidFill>
                <a:schemeClr val="accent6">
                  <a:lumMod val="75000"/>
                </a:schemeClr>
              </a:solidFill>
              <a:latin typeface="+mn-lt"/>
            </a:endParaRPr>
          </a:p>
          <a:p>
            <a:r>
              <a:rPr lang="en-US" dirty="0">
                <a:solidFill>
                  <a:schemeClr val="accent6">
                    <a:lumMod val="75000"/>
                  </a:schemeClr>
                </a:solidFill>
                <a:latin typeface="Segoe UI Symbol"/>
                <a:ea typeface="Segoe UI Symbol"/>
              </a:rPr>
              <a:t>✓</a:t>
            </a:r>
            <a:r>
              <a:rPr lang="en-US" dirty="0">
                <a:solidFill>
                  <a:schemeClr val="accent6">
                    <a:lumMod val="75000"/>
                  </a:schemeClr>
                </a:solidFill>
                <a:latin typeface="Agency FB"/>
              </a:rPr>
              <a:t> </a:t>
            </a:r>
            <a:r>
              <a:rPr lang="en-US" dirty="0" smtClean="0">
                <a:solidFill>
                  <a:schemeClr val="accent6">
                    <a:lumMod val="75000"/>
                  </a:schemeClr>
                </a:solidFill>
                <a:latin typeface="Agency FB"/>
              </a:rPr>
              <a:t>   </a:t>
            </a:r>
            <a:r>
              <a:rPr lang="en-US" b="0" dirty="0" smtClean="0">
                <a:solidFill>
                  <a:schemeClr val="accent6">
                    <a:lumMod val="75000"/>
                  </a:schemeClr>
                </a:solidFill>
                <a:latin typeface="+mn-lt"/>
              </a:rPr>
              <a:t>High </a:t>
            </a:r>
            <a:r>
              <a:rPr lang="en-US" b="0" dirty="0">
                <a:solidFill>
                  <a:schemeClr val="accent6">
                    <a:lumMod val="75000"/>
                  </a:schemeClr>
                </a:solidFill>
                <a:latin typeface="+mn-lt"/>
              </a:rPr>
              <a:t>linkage (through EU AA and dependency on western financial and security aid) makes regime more democratic</a:t>
            </a:r>
          </a:p>
          <a:p>
            <a:endParaRPr lang="en-US" b="0" dirty="0">
              <a:solidFill>
                <a:schemeClr val="accent6">
                  <a:lumMod val="75000"/>
                </a:schemeClr>
              </a:solidFill>
              <a:latin typeface="+mn-lt"/>
            </a:endParaRPr>
          </a:p>
          <a:p>
            <a:r>
              <a:rPr lang="en-US" dirty="0">
                <a:solidFill>
                  <a:schemeClr val="accent6">
                    <a:lumMod val="75000"/>
                  </a:schemeClr>
                </a:solidFill>
                <a:latin typeface="Segoe UI Symbol"/>
                <a:ea typeface="Segoe UI Symbol"/>
              </a:rPr>
              <a:t>✓</a:t>
            </a:r>
            <a:r>
              <a:rPr lang="en-US" dirty="0">
                <a:solidFill>
                  <a:schemeClr val="accent6">
                    <a:lumMod val="75000"/>
                  </a:schemeClr>
                </a:solidFill>
                <a:latin typeface="Agency FB"/>
              </a:rPr>
              <a:t> </a:t>
            </a:r>
            <a:r>
              <a:rPr lang="en-US" dirty="0" smtClean="0">
                <a:solidFill>
                  <a:schemeClr val="accent6">
                    <a:lumMod val="75000"/>
                  </a:schemeClr>
                </a:solidFill>
                <a:latin typeface="Agency FB"/>
              </a:rPr>
              <a:t>   </a:t>
            </a:r>
            <a:r>
              <a:rPr lang="en-US" b="0" dirty="0" smtClean="0">
                <a:solidFill>
                  <a:schemeClr val="accent6">
                    <a:lumMod val="75000"/>
                  </a:schemeClr>
                </a:solidFill>
                <a:latin typeface="+mn-lt"/>
              </a:rPr>
              <a:t>Russia’s </a:t>
            </a:r>
            <a:r>
              <a:rPr lang="en-US" b="0" dirty="0">
                <a:solidFill>
                  <a:schemeClr val="accent6">
                    <a:lumMod val="75000"/>
                  </a:schemeClr>
                </a:solidFill>
                <a:latin typeface="+mn-lt"/>
              </a:rPr>
              <a:t>factor: Putin’s aggression against Ukraine made the civilizational divorce apparently </a:t>
            </a:r>
            <a:r>
              <a:rPr lang="en-US" b="0" dirty="0" smtClean="0">
                <a:solidFill>
                  <a:schemeClr val="accent6">
                    <a:lumMod val="75000"/>
                  </a:schemeClr>
                </a:solidFill>
                <a:latin typeface="+mn-lt"/>
              </a:rPr>
              <a:t>irreversible </a:t>
            </a:r>
            <a:endParaRPr lang="en-US" b="0" dirty="0">
              <a:solidFill>
                <a:schemeClr val="accent6">
                  <a:lumMod val="75000"/>
                </a:schemeClr>
              </a:solidFill>
              <a:latin typeface="+mn-lt"/>
            </a:endParaRPr>
          </a:p>
          <a:p>
            <a:endParaRPr lang="en-US" b="0" dirty="0">
              <a:solidFill>
                <a:schemeClr val="accent6">
                  <a:lumMod val="75000"/>
                </a:schemeClr>
              </a:solidFill>
              <a:latin typeface="+mn-lt"/>
            </a:endParaRPr>
          </a:p>
          <a:p>
            <a:r>
              <a:rPr lang="en-US" dirty="0">
                <a:solidFill>
                  <a:schemeClr val="accent6">
                    <a:lumMod val="75000"/>
                  </a:schemeClr>
                </a:solidFill>
                <a:latin typeface="Segoe UI Symbol"/>
                <a:ea typeface="Segoe UI Symbol"/>
              </a:rPr>
              <a:t>✓</a:t>
            </a:r>
            <a:r>
              <a:rPr lang="en-US" dirty="0">
                <a:solidFill>
                  <a:schemeClr val="accent6">
                    <a:lumMod val="75000"/>
                  </a:schemeClr>
                </a:solidFill>
                <a:latin typeface="Agency FB"/>
              </a:rPr>
              <a:t> </a:t>
            </a:r>
            <a:r>
              <a:rPr lang="en-US" dirty="0" smtClean="0">
                <a:solidFill>
                  <a:schemeClr val="accent6">
                    <a:lumMod val="75000"/>
                  </a:schemeClr>
                </a:solidFill>
                <a:latin typeface="Agency FB"/>
              </a:rPr>
              <a:t>   </a:t>
            </a:r>
            <a:r>
              <a:rPr lang="en-US" b="0" dirty="0" smtClean="0">
                <a:solidFill>
                  <a:schemeClr val="accent6">
                    <a:lumMod val="75000"/>
                  </a:schemeClr>
                </a:solidFill>
                <a:latin typeface="+mn-lt"/>
              </a:rPr>
              <a:t>After </a:t>
            </a:r>
            <a:r>
              <a:rPr lang="en-US" b="0" dirty="0">
                <a:solidFill>
                  <a:schemeClr val="accent6">
                    <a:lumMod val="75000"/>
                  </a:schemeClr>
                </a:solidFill>
                <a:latin typeface="+mn-lt"/>
              </a:rPr>
              <a:t>Ukrainian Orthodox Church has gained independence from Moscow (in January 2019), Russia has lost a great deal of its soft power in </a:t>
            </a:r>
            <a:r>
              <a:rPr lang="en-US" b="0" dirty="0" smtClean="0">
                <a:solidFill>
                  <a:schemeClr val="accent6">
                    <a:lumMod val="75000"/>
                  </a:schemeClr>
                </a:solidFill>
                <a:latin typeface="+mn-lt"/>
              </a:rPr>
              <a:t>Ukraine</a:t>
            </a:r>
            <a:endParaRPr lang="en-US" b="0" dirty="0">
              <a:solidFill>
                <a:schemeClr val="accent6">
                  <a:lumMod val="75000"/>
                </a:schemeClr>
              </a:solidFill>
              <a:latin typeface="+mn-lt"/>
            </a:endParaRPr>
          </a:p>
          <a:p>
            <a:r>
              <a:rPr lang="en-US" dirty="0"/>
              <a:t> </a:t>
            </a:r>
            <a:endParaRPr lang="uk-UA" dirty="0"/>
          </a:p>
        </p:txBody>
      </p:sp>
    </p:spTree>
    <p:extLst>
      <p:ext uri="{BB962C8B-B14F-4D97-AF65-F5344CB8AC3E}">
        <p14:creationId xmlns:p14="http://schemas.microsoft.com/office/powerpoint/2010/main" val="1958038764"/>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r>
              <a:rPr lang="en-US" dirty="0"/>
              <a:t>Institutional constraints</a:t>
            </a:r>
            <a:endParaRPr lang="uk-UA" dirty="0"/>
          </a:p>
        </p:txBody>
      </p:sp>
      <p:sp>
        <p:nvSpPr>
          <p:cNvPr id="4" name="Объект 3"/>
          <p:cNvSpPr>
            <a:spLocks noGrp="1"/>
          </p:cNvSpPr>
          <p:nvPr>
            <p:ph idx="1"/>
          </p:nvPr>
        </p:nvSpPr>
        <p:spPr>
          <a:xfrm>
            <a:off x="457200" y="1325461"/>
            <a:ext cx="8229600" cy="4856714"/>
          </a:xfrm>
        </p:spPr>
        <p:txBody>
          <a:bodyPr/>
          <a:lstStyle/>
          <a:p>
            <a:r>
              <a:rPr lang="en-US" dirty="0">
                <a:solidFill>
                  <a:schemeClr val="accent6">
                    <a:lumMod val="75000"/>
                  </a:schemeClr>
                </a:solidFill>
                <a:latin typeface="Segoe UI Symbol"/>
                <a:ea typeface="Segoe UI Symbol"/>
              </a:rPr>
              <a:t>✓</a:t>
            </a:r>
            <a:r>
              <a:rPr lang="en-US" dirty="0">
                <a:solidFill>
                  <a:schemeClr val="accent6">
                    <a:lumMod val="75000"/>
                  </a:schemeClr>
                </a:solidFill>
                <a:latin typeface="Agency FB"/>
              </a:rPr>
              <a:t> </a:t>
            </a:r>
            <a:r>
              <a:rPr lang="en-US" dirty="0" smtClean="0">
                <a:solidFill>
                  <a:schemeClr val="accent6">
                    <a:lumMod val="75000"/>
                  </a:schemeClr>
                </a:solidFill>
                <a:latin typeface="Agency FB"/>
              </a:rPr>
              <a:t>   </a:t>
            </a:r>
            <a:r>
              <a:rPr lang="en-US" dirty="0" smtClean="0">
                <a:solidFill>
                  <a:schemeClr val="accent6">
                    <a:lumMod val="75000"/>
                  </a:schemeClr>
                </a:solidFill>
                <a:latin typeface="+mn-lt"/>
              </a:rPr>
              <a:t>Semi-</a:t>
            </a:r>
            <a:r>
              <a:rPr lang="en-US" dirty="0" err="1" smtClean="0">
                <a:solidFill>
                  <a:schemeClr val="accent6">
                    <a:lumMod val="75000"/>
                  </a:schemeClr>
                </a:solidFill>
                <a:latin typeface="+mn-lt"/>
              </a:rPr>
              <a:t>presidentialism</a:t>
            </a:r>
            <a:r>
              <a:rPr lang="en-US" b="0" dirty="0" smtClean="0">
                <a:solidFill>
                  <a:schemeClr val="accent6">
                    <a:lumMod val="75000"/>
                  </a:schemeClr>
                </a:solidFill>
                <a:latin typeface="+mn-lt"/>
              </a:rPr>
              <a:t> </a:t>
            </a:r>
            <a:r>
              <a:rPr lang="en-US" b="0" dirty="0">
                <a:solidFill>
                  <a:schemeClr val="accent6">
                    <a:lumMod val="75000"/>
                  </a:schemeClr>
                </a:solidFill>
                <a:latin typeface="+mn-lt"/>
              </a:rPr>
              <a:t>is a system where the executive power is divided between the president and prime minister. </a:t>
            </a:r>
          </a:p>
          <a:p>
            <a:endParaRPr lang="en-US" b="0" dirty="0">
              <a:solidFill>
                <a:schemeClr val="accent6">
                  <a:lumMod val="75000"/>
                </a:schemeClr>
              </a:solidFill>
              <a:latin typeface="+mn-lt"/>
            </a:endParaRPr>
          </a:p>
          <a:p>
            <a:r>
              <a:rPr lang="en-US" dirty="0">
                <a:solidFill>
                  <a:schemeClr val="accent6">
                    <a:lumMod val="75000"/>
                  </a:schemeClr>
                </a:solidFill>
                <a:latin typeface="Segoe UI Symbol"/>
                <a:ea typeface="Segoe UI Symbol"/>
              </a:rPr>
              <a:t>✓</a:t>
            </a:r>
            <a:r>
              <a:rPr lang="en-US" dirty="0">
                <a:solidFill>
                  <a:schemeClr val="accent6">
                    <a:lumMod val="75000"/>
                  </a:schemeClr>
                </a:solidFill>
                <a:latin typeface="Agency FB"/>
              </a:rPr>
              <a:t> </a:t>
            </a:r>
            <a:r>
              <a:rPr lang="en-US" dirty="0" smtClean="0">
                <a:solidFill>
                  <a:schemeClr val="accent6">
                    <a:lumMod val="75000"/>
                  </a:schemeClr>
                </a:solidFill>
                <a:latin typeface="Agency FB"/>
              </a:rPr>
              <a:t>   </a:t>
            </a:r>
            <a:r>
              <a:rPr lang="en-US" b="0" dirty="0" smtClean="0">
                <a:solidFill>
                  <a:schemeClr val="accent6">
                    <a:lumMod val="75000"/>
                  </a:schemeClr>
                </a:solidFill>
                <a:latin typeface="+mn-lt"/>
              </a:rPr>
              <a:t>A </a:t>
            </a:r>
            <a:r>
              <a:rPr lang="en-US" b="0" dirty="0">
                <a:solidFill>
                  <a:schemeClr val="accent6">
                    <a:lumMod val="75000"/>
                  </a:schemeClr>
                </a:solidFill>
                <a:latin typeface="+mn-lt"/>
              </a:rPr>
              <a:t>divided executive system resulted in a more competitive and open regime, or ‘competing pyramid system’, whereas single executive system leads to the less competitive and more closed regime – ‘single pyramid system’</a:t>
            </a:r>
          </a:p>
          <a:p>
            <a:endParaRPr lang="en-US" b="0" dirty="0">
              <a:solidFill>
                <a:schemeClr val="accent6">
                  <a:lumMod val="75000"/>
                </a:schemeClr>
              </a:solidFill>
              <a:latin typeface="+mn-lt"/>
            </a:endParaRPr>
          </a:p>
          <a:p>
            <a:r>
              <a:rPr lang="en-US" dirty="0">
                <a:solidFill>
                  <a:schemeClr val="accent6">
                    <a:lumMod val="75000"/>
                  </a:schemeClr>
                </a:solidFill>
                <a:latin typeface="Segoe UI Symbol"/>
                <a:ea typeface="Segoe UI Symbol"/>
              </a:rPr>
              <a:t>✓</a:t>
            </a:r>
            <a:r>
              <a:rPr lang="en-US" dirty="0">
                <a:solidFill>
                  <a:schemeClr val="accent6">
                    <a:lumMod val="75000"/>
                  </a:schemeClr>
                </a:solidFill>
                <a:latin typeface="Agency FB"/>
              </a:rPr>
              <a:t> </a:t>
            </a:r>
            <a:r>
              <a:rPr lang="en-US" dirty="0" smtClean="0">
                <a:solidFill>
                  <a:schemeClr val="accent6">
                    <a:lumMod val="75000"/>
                  </a:schemeClr>
                </a:solidFill>
                <a:latin typeface="Agency FB"/>
              </a:rPr>
              <a:t>   </a:t>
            </a:r>
            <a:r>
              <a:rPr lang="en-US" b="0" dirty="0" smtClean="0">
                <a:solidFill>
                  <a:schemeClr val="accent6">
                    <a:lumMod val="75000"/>
                  </a:schemeClr>
                </a:solidFill>
                <a:latin typeface="+mn-lt"/>
              </a:rPr>
              <a:t>One </a:t>
            </a:r>
            <a:r>
              <a:rPr lang="en-US" b="0" dirty="0">
                <a:solidFill>
                  <a:schemeClr val="accent6">
                    <a:lumMod val="75000"/>
                  </a:schemeClr>
                </a:solidFill>
                <a:latin typeface="+mn-lt"/>
              </a:rPr>
              <a:t>effect of a divided executive system is internal instability, yet the institutionally implanted conflict between the president and the prime – minister is a fundamental barrier against concentrating power in one hand</a:t>
            </a:r>
          </a:p>
          <a:p>
            <a:endParaRPr lang="en-US" b="0" dirty="0">
              <a:solidFill>
                <a:schemeClr val="accent6">
                  <a:lumMod val="75000"/>
                </a:schemeClr>
              </a:solidFill>
              <a:latin typeface="+mn-lt"/>
            </a:endParaRPr>
          </a:p>
          <a:p>
            <a:r>
              <a:rPr lang="en-US" dirty="0">
                <a:solidFill>
                  <a:schemeClr val="accent6">
                    <a:lumMod val="75000"/>
                  </a:schemeClr>
                </a:solidFill>
                <a:latin typeface="Segoe UI Symbol"/>
                <a:ea typeface="Segoe UI Symbol"/>
              </a:rPr>
              <a:t>✓</a:t>
            </a:r>
            <a:r>
              <a:rPr lang="en-US" dirty="0">
                <a:solidFill>
                  <a:schemeClr val="accent6">
                    <a:lumMod val="75000"/>
                  </a:schemeClr>
                </a:solidFill>
                <a:latin typeface="Agency FB"/>
              </a:rPr>
              <a:t> </a:t>
            </a:r>
            <a:r>
              <a:rPr lang="en-US" dirty="0" smtClean="0">
                <a:solidFill>
                  <a:schemeClr val="accent6">
                    <a:lumMod val="75000"/>
                  </a:schemeClr>
                </a:solidFill>
                <a:latin typeface="Agency FB"/>
              </a:rPr>
              <a:t>   </a:t>
            </a:r>
            <a:r>
              <a:rPr lang="en-US" b="0" dirty="0" smtClean="0">
                <a:solidFill>
                  <a:schemeClr val="accent6">
                    <a:lumMod val="75000"/>
                  </a:schemeClr>
                </a:solidFill>
                <a:latin typeface="+mn-lt"/>
              </a:rPr>
              <a:t>There </a:t>
            </a:r>
            <a:r>
              <a:rPr lang="en-US" b="0" dirty="0">
                <a:solidFill>
                  <a:schemeClr val="accent6">
                    <a:lumMod val="75000"/>
                  </a:schemeClr>
                </a:solidFill>
                <a:latin typeface="+mn-lt"/>
              </a:rPr>
              <a:t>has been six shifts within the semi-presidential system (1991, 1995, 1996, 2004, 2010 and 2014). Inability to centralize the executive power is a sign of incumbent weakness and society’s distaste for purely presidential system .    </a:t>
            </a:r>
          </a:p>
        </p:txBody>
      </p:sp>
    </p:spTree>
    <p:extLst>
      <p:ext uri="{BB962C8B-B14F-4D97-AF65-F5344CB8AC3E}">
        <p14:creationId xmlns:p14="http://schemas.microsoft.com/office/powerpoint/2010/main" val="3356591853"/>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r>
              <a:rPr lang="en-US" dirty="0"/>
              <a:t>Institutional constraints</a:t>
            </a:r>
            <a:endParaRPr lang="uk-UA" dirty="0"/>
          </a:p>
        </p:txBody>
      </p:sp>
      <p:sp>
        <p:nvSpPr>
          <p:cNvPr id="4" name="Объект 3"/>
          <p:cNvSpPr>
            <a:spLocks noGrp="1"/>
          </p:cNvSpPr>
          <p:nvPr>
            <p:ph idx="1"/>
          </p:nvPr>
        </p:nvSpPr>
        <p:spPr>
          <a:xfrm>
            <a:off x="457200" y="1300294"/>
            <a:ext cx="8229600" cy="4413516"/>
          </a:xfrm>
        </p:spPr>
        <p:txBody>
          <a:bodyPr/>
          <a:lstStyle/>
          <a:p>
            <a:r>
              <a:rPr lang="en-US" dirty="0" smtClean="0">
                <a:solidFill>
                  <a:schemeClr val="accent6">
                    <a:lumMod val="75000"/>
                  </a:schemeClr>
                </a:solidFill>
                <a:latin typeface="Segoe UI Symbol"/>
                <a:ea typeface="Segoe UI Symbol"/>
              </a:rPr>
              <a:t>✓   </a:t>
            </a:r>
            <a:r>
              <a:rPr lang="en-US" dirty="0" smtClean="0">
                <a:solidFill>
                  <a:schemeClr val="accent6">
                    <a:lumMod val="75000"/>
                  </a:schemeClr>
                </a:solidFill>
                <a:latin typeface="+mn-lt"/>
              </a:rPr>
              <a:t>‘</a:t>
            </a:r>
            <a:r>
              <a:rPr lang="en-US" dirty="0">
                <a:solidFill>
                  <a:schemeClr val="accent6">
                    <a:lumMod val="75000"/>
                  </a:schemeClr>
                </a:solidFill>
                <a:latin typeface="+mn-lt"/>
              </a:rPr>
              <a:t>Institutionalized hybridity</a:t>
            </a:r>
            <a:r>
              <a:rPr lang="en-US" b="0" dirty="0">
                <a:solidFill>
                  <a:schemeClr val="accent6">
                    <a:lumMod val="75000"/>
                  </a:schemeClr>
                </a:solidFill>
                <a:latin typeface="+mn-lt"/>
              </a:rPr>
              <a:t>’, or the legacy of being a hybrid regime for about a quarter of </a:t>
            </a:r>
            <a:r>
              <a:rPr lang="en-US" b="0" dirty="0" smtClean="0">
                <a:solidFill>
                  <a:schemeClr val="accent6">
                    <a:lumMod val="75000"/>
                  </a:schemeClr>
                </a:solidFill>
                <a:latin typeface="+mn-lt"/>
              </a:rPr>
              <a:t>century</a:t>
            </a:r>
            <a:endParaRPr lang="en-US" b="0" dirty="0">
              <a:solidFill>
                <a:schemeClr val="accent6">
                  <a:lumMod val="75000"/>
                </a:schemeClr>
              </a:solidFill>
              <a:latin typeface="+mn-lt"/>
            </a:endParaRPr>
          </a:p>
          <a:p>
            <a:endParaRPr lang="en-US" b="0" dirty="0">
              <a:solidFill>
                <a:schemeClr val="accent6">
                  <a:lumMod val="75000"/>
                </a:schemeClr>
              </a:solidFill>
              <a:latin typeface="+mn-lt"/>
            </a:endParaRPr>
          </a:p>
          <a:p>
            <a:r>
              <a:rPr lang="en-US" dirty="0">
                <a:solidFill>
                  <a:schemeClr val="accent6">
                    <a:lumMod val="75000"/>
                  </a:schemeClr>
                </a:solidFill>
                <a:latin typeface="Segoe UI Symbol"/>
                <a:ea typeface="Segoe UI Symbol"/>
              </a:rPr>
              <a:t>✓</a:t>
            </a:r>
            <a:r>
              <a:rPr lang="en-US" dirty="0">
                <a:solidFill>
                  <a:schemeClr val="accent6">
                    <a:lumMod val="75000"/>
                  </a:schemeClr>
                </a:solidFill>
                <a:latin typeface="Agency FB"/>
              </a:rPr>
              <a:t> </a:t>
            </a:r>
            <a:r>
              <a:rPr lang="en-US" dirty="0" smtClean="0">
                <a:solidFill>
                  <a:schemeClr val="accent6">
                    <a:lumMod val="75000"/>
                  </a:schemeClr>
                </a:solidFill>
                <a:latin typeface="Agency FB"/>
              </a:rPr>
              <a:t>   </a:t>
            </a:r>
            <a:r>
              <a:rPr lang="en-US" b="0" dirty="0" smtClean="0">
                <a:solidFill>
                  <a:schemeClr val="accent6">
                    <a:lumMod val="75000"/>
                  </a:schemeClr>
                </a:solidFill>
                <a:latin typeface="+mn-lt"/>
              </a:rPr>
              <a:t>Hybrid </a:t>
            </a:r>
            <a:r>
              <a:rPr lang="en-US" b="0" dirty="0">
                <a:solidFill>
                  <a:schemeClr val="accent6">
                    <a:lumMod val="75000"/>
                  </a:schemeClr>
                </a:solidFill>
                <a:latin typeface="+mn-lt"/>
              </a:rPr>
              <a:t>means </a:t>
            </a:r>
            <a:r>
              <a:rPr lang="en-US" b="0" i="1" dirty="0">
                <a:solidFill>
                  <a:schemeClr val="accent6">
                    <a:lumMod val="75000"/>
                  </a:schemeClr>
                </a:solidFill>
                <a:latin typeface="+mn-lt"/>
              </a:rPr>
              <a:t>competitive elections</a:t>
            </a:r>
            <a:r>
              <a:rPr lang="en-US" b="0" dirty="0">
                <a:solidFill>
                  <a:schemeClr val="accent6">
                    <a:lumMod val="75000"/>
                  </a:schemeClr>
                </a:solidFill>
                <a:latin typeface="+mn-lt"/>
              </a:rPr>
              <a:t>, but prevalence of subversive institutions (clientelism, corruption, secretive elite deals) over Constitution and legal </a:t>
            </a:r>
            <a:r>
              <a:rPr lang="en-US" b="0" dirty="0" smtClean="0">
                <a:solidFill>
                  <a:schemeClr val="accent6">
                    <a:lumMod val="75000"/>
                  </a:schemeClr>
                </a:solidFill>
                <a:latin typeface="+mn-lt"/>
              </a:rPr>
              <a:t>norms</a:t>
            </a:r>
            <a:endParaRPr lang="en-US" b="0" dirty="0">
              <a:solidFill>
                <a:schemeClr val="accent6">
                  <a:lumMod val="75000"/>
                </a:schemeClr>
              </a:solidFill>
              <a:latin typeface="+mn-lt"/>
            </a:endParaRPr>
          </a:p>
          <a:p>
            <a:endParaRPr lang="en-US" b="0" dirty="0">
              <a:solidFill>
                <a:schemeClr val="accent6">
                  <a:lumMod val="75000"/>
                </a:schemeClr>
              </a:solidFill>
              <a:latin typeface="+mn-lt"/>
            </a:endParaRPr>
          </a:p>
          <a:p>
            <a:r>
              <a:rPr lang="en-US" dirty="0">
                <a:solidFill>
                  <a:schemeClr val="accent6">
                    <a:lumMod val="75000"/>
                  </a:schemeClr>
                </a:solidFill>
                <a:latin typeface="Segoe UI Symbol"/>
                <a:ea typeface="Segoe UI Symbol"/>
              </a:rPr>
              <a:t>✓</a:t>
            </a:r>
            <a:r>
              <a:rPr lang="en-US" dirty="0">
                <a:solidFill>
                  <a:schemeClr val="accent6">
                    <a:lumMod val="75000"/>
                  </a:schemeClr>
                </a:solidFill>
                <a:latin typeface="Agency FB"/>
              </a:rPr>
              <a:t> </a:t>
            </a:r>
            <a:r>
              <a:rPr lang="en-US" dirty="0" smtClean="0">
                <a:solidFill>
                  <a:schemeClr val="accent6">
                    <a:lumMod val="75000"/>
                  </a:schemeClr>
                </a:solidFill>
                <a:latin typeface="Agency FB"/>
              </a:rPr>
              <a:t>   </a:t>
            </a:r>
            <a:r>
              <a:rPr lang="en-US" b="0" dirty="0" smtClean="0">
                <a:solidFill>
                  <a:schemeClr val="accent6">
                    <a:lumMod val="75000"/>
                  </a:schemeClr>
                </a:solidFill>
                <a:latin typeface="+mn-lt"/>
              </a:rPr>
              <a:t>The </a:t>
            </a:r>
            <a:r>
              <a:rPr lang="en-US" b="0" dirty="0">
                <a:solidFill>
                  <a:schemeClr val="accent6">
                    <a:lumMod val="75000"/>
                  </a:schemeClr>
                </a:solidFill>
                <a:latin typeface="+mn-lt"/>
              </a:rPr>
              <a:t>hybrid regime in Ukraine coalesced under Kuchma and survived both the Orange and the Euromaidan revolutions</a:t>
            </a:r>
          </a:p>
          <a:p>
            <a:endParaRPr lang="en-US" b="0" dirty="0">
              <a:solidFill>
                <a:schemeClr val="accent6">
                  <a:lumMod val="75000"/>
                </a:schemeClr>
              </a:solidFill>
              <a:latin typeface="+mn-lt"/>
            </a:endParaRPr>
          </a:p>
          <a:p>
            <a:r>
              <a:rPr lang="en-US" dirty="0">
                <a:solidFill>
                  <a:schemeClr val="accent6">
                    <a:lumMod val="75000"/>
                  </a:schemeClr>
                </a:solidFill>
                <a:latin typeface="Segoe UI Symbol"/>
                <a:ea typeface="Segoe UI Symbol"/>
              </a:rPr>
              <a:t>✓</a:t>
            </a:r>
            <a:r>
              <a:rPr lang="en-US" dirty="0">
                <a:solidFill>
                  <a:schemeClr val="accent6">
                    <a:lumMod val="75000"/>
                  </a:schemeClr>
                </a:solidFill>
                <a:latin typeface="Agency FB"/>
              </a:rPr>
              <a:t> </a:t>
            </a:r>
            <a:r>
              <a:rPr lang="en-US" dirty="0" smtClean="0">
                <a:solidFill>
                  <a:schemeClr val="accent6">
                    <a:lumMod val="75000"/>
                  </a:schemeClr>
                </a:solidFill>
                <a:latin typeface="Agency FB"/>
              </a:rPr>
              <a:t>   </a:t>
            </a:r>
            <a:r>
              <a:rPr lang="en-US" b="0" dirty="0" smtClean="0">
                <a:solidFill>
                  <a:schemeClr val="accent6">
                    <a:lumMod val="75000"/>
                  </a:schemeClr>
                </a:solidFill>
                <a:latin typeface="+mn-lt"/>
              </a:rPr>
              <a:t>It </a:t>
            </a:r>
            <a:r>
              <a:rPr lang="en-US" b="0" dirty="0">
                <a:solidFill>
                  <a:schemeClr val="accent6">
                    <a:lumMod val="75000"/>
                  </a:schemeClr>
                </a:solidFill>
                <a:latin typeface="+mn-lt"/>
              </a:rPr>
              <a:t>is an institutional trap that became a factor of elite’s authority pattern</a:t>
            </a:r>
          </a:p>
          <a:p>
            <a:endParaRPr lang="en-US" b="0" dirty="0">
              <a:solidFill>
                <a:schemeClr val="accent6">
                  <a:lumMod val="75000"/>
                </a:schemeClr>
              </a:solidFill>
              <a:latin typeface="+mn-lt"/>
            </a:endParaRPr>
          </a:p>
          <a:p>
            <a:r>
              <a:rPr lang="en-US" dirty="0">
                <a:solidFill>
                  <a:schemeClr val="accent6">
                    <a:lumMod val="75000"/>
                  </a:schemeClr>
                </a:solidFill>
                <a:latin typeface="Segoe UI Symbol"/>
                <a:ea typeface="Segoe UI Symbol"/>
              </a:rPr>
              <a:t>✓</a:t>
            </a:r>
            <a:r>
              <a:rPr lang="en-US" dirty="0">
                <a:solidFill>
                  <a:schemeClr val="accent6">
                    <a:lumMod val="75000"/>
                  </a:schemeClr>
                </a:solidFill>
                <a:latin typeface="Agency FB"/>
              </a:rPr>
              <a:t> </a:t>
            </a:r>
            <a:r>
              <a:rPr lang="en-US" dirty="0" smtClean="0">
                <a:solidFill>
                  <a:schemeClr val="accent6">
                    <a:lumMod val="75000"/>
                  </a:schemeClr>
                </a:solidFill>
                <a:latin typeface="Agency FB"/>
              </a:rPr>
              <a:t>   </a:t>
            </a:r>
            <a:r>
              <a:rPr lang="en-US" b="0" dirty="0" smtClean="0">
                <a:solidFill>
                  <a:schemeClr val="accent6">
                    <a:lumMod val="75000"/>
                  </a:schemeClr>
                </a:solidFill>
                <a:latin typeface="+mn-lt"/>
              </a:rPr>
              <a:t>This </a:t>
            </a:r>
            <a:r>
              <a:rPr lang="en-US" b="0" dirty="0">
                <a:solidFill>
                  <a:schemeClr val="accent6">
                    <a:lumMod val="75000"/>
                  </a:schemeClr>
                </a:solidFill>
                <a:latin typeface="+mn-lt"/>
              </a:rPr>
              <a:t>regime is preferred by the elites as it allows for extracting rent without turning to outright violence</a:t>
            </a:r>
          </a:p>
        </p:txBody>
      </p:sp>
    </p:spTree>
    <p:extLst>
      <p:ext uri="{BB962C8B-B14F-4D97-AF65-F5344CB8AC3E}">
        <p14:creationId xmlns:p14="http://schemas.microsoft.com/office/powerpoint/2010/main" val="1357229039"/>
      </p:ext>
    </p:ext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r>
              <a:rPr lang="en-US" dirty="0"/>
              <a:t>Agency-</a:t>
            </a:r>
            <a:r>
              <a:rPr lang="pl-PL" dirty="0"/>
              <a:t> </a:t>
            </a:r>
            <a:r>
              <a:rPr lang="en-US" dirty="0"/>
              <a:t>based</a:t>
            </a:r>
            <a:r>
              <a:rPr lang="pl-PL" dirty="0"/>
              <a:t> </a:t>
            </a:r>
            <a:r>
              <a:rPr lang="en-US" dirty="0"/>
              <a:t>constraints</a:t>
            </a:r>
          </a:p>
        </p:txBody>
      </p:sp>
      <p:sp>
        <p:nvSpPr>
          <p:cNvPr id="4" name="Объект 3"/>
          <p:cNvSpPr>
            <a:spLocks noGrp="1"/>
          </p:cNvSpPr>
          <p:nvPr>
            <p:ph idx="1"/>
          </p:nvPr>
        </p:nvSpPr>
        <p:spPr>
          <a:xfrm>
            <a:off x="457200" y="1551961"/>
            <a:ext cx="8229600" cy="4081117"/>
          </a:xfrm>
        </p:spPr>
        <p:txBody>
          <a:bodyPr/>
          <a:lstStyle/>
          <a:p>
            <a:r>
              <a:rPr lang="en-US" dirty="0">
                <a:solidFill>
                  <a:schemeClr val="accent6">
                    <a:lumMod val="75000"/>
                  </a:schemeClr>
                </a:solidFill>
                <a:latin typeface="Segoe UI Symbol"/>
                <a:ea typeface="Segoe UI Symbol"/>
              </a:rPr>
              <a:t>✓</a:t>
            </a:r>
            <a:r>
              <a:rPr lang="en-US" dirty="0">
                <a:solidFill>
                  <a:schemeClr val="accent6">
                    <a:lumMod val="75000"/>
                  </a:schemeClr>
                </a:solidFill>
                <a:latin typeface="Agency FB"/>
              </a:rPr>
              <a:t> </a:t>
            </a:r>
            <a:r>
              <a:rPr lang="en-US" dirty="0" smtClean="0">
                <a:solidFill>
                  <a:schemeClr val="accent6">
                    <a:lumMod val="75000"/>
                  </a:schemeClr>
                </a:solidFill>
                <a:latin typeface="Agency FB"/>
              </a:rPr>
              <a:t>   </a:t>
            </a:r>
            <a:r>
              <a:rPr lang="en-US" dirty="0" smtClean="0">
                <a:solidFill>
                  <a:schemeClr val="accent6">
                    <a:lumMod val="75000"/>
                  </a:schemeClr>
                </a:solidFill>
                <a:latin typeface="+mn-lt"/>
              </a:rPr>
              <a:t>Lack </a:t>
            </a:r>
            <a:r>
              <a:rPr lang="en-US" dirty="0">
                <a:solidFill>
                  <a:schemeClr val="accent6">
                    <a:lumMod val="75000"/>
                  </a:schemeClr>
                </a:solidFill>
                <a:latin typeface="+mn-lt"/>
              </a:rPr>
              <a:t>of charismatic leadership</a:t>
            </a:r>
          </a:p>
          <a:p>
            <a:endParaRPr lang="en-US" b="0" dirty="0">
              <a:solidFill>
                <a:schemeClr val="accent6">
                  <a:lumMod val="75000"/>
                </a:schemeClr>
              </a:solidFill>
              <a:latin typeface="+mn-lt"/>
            </a:endParaRPr>
          </a:p>
          <a:p>
            <a:r>
              <a:rPr lang="en-US" dirty="0">
                <a:solidFill>
                  <a:schemeClr val="accent6">
                    <a:lumMod val="75000"/>
                  </a:schemeClr>
                </a:solidFill>
                <a:latin typeface="Segoe UI Symbol"/>
                <a:ea typeface="Segoe UI Symbol"/>
              </a:rPr>
              <a:t>✓</a:t>
            </a:r>
            <a:r>
              <a:rPr lang="en-US" dirty="0">
                <a:solidFill>
                  <a:schemeClr val="accent6">
                    <a:lumMod val="75000"/>
                  </a:schemeClr>
                </a:solidFill>
                <a:latin typeface="Agency FB"/>
              </a:rPr>
              <a:t> </a:t>
            </a:r>
            <a:r>
              <a:rPr lang="en-US" dirty="0" smtClean="0">
                <a:solidFill>
                  <a:schemeClr val="accent6">
                    <a:lumMod val="75000"/>
                  </a:schemeClr>
                </a:solidFill>
                <a:latin typeface="Agency FB"/>
              </a:rPr>
              <a:t>   </a:t>
            </a:r>
            <a:r>
              <a:rPr lang="en-US" b="0" dirty="0" smtClean="0">
                <a:solidFill>
                  <a:schemeClr val="accent6">
                    <a:lumMod val="75000"/>
                  </a:schemeClr>
                </a:solidFill>
                <a:latin typeface="+mn-lt"/>
              </a:rPr>
              <a:t>None </a:t>
            </a:r>
            <a:r>
              <a:rPr lang="en-US" b="0" dirty="0">
                <a:solidFill>
                  <a:schemeClr val="accent6">
                    <a:lumMod val="75000"/>
                  </a:schemeClr>
                </a:solidFill>
                <a:latin typeface="+mn-lt"/>
              </a:rPr>
              <a:t>of the post-independence politicians (except for </a:t>
            </a:r>
            <a:r>
              <a:rPr lang="en-US" b="0" dirty="0" err="1">
                <a:solidFill>
                  <a:schemeClr val="accent6">
                    <a:lumMod val="75000"/>
                  </a:schemeClr>
                </a:solidFill>
                <a:latin typeface="+mn-lt"/>
              </a:rPr>
              <a:t>Zelensky’s</a:t>
            </a:r>
            <a:r>
              <a:rPr lang="en-US" b="0" dirty="0">
                <a:solidFill>
                  <a:schemeClr val="accent6">
                    <a:lumMod val="75000"/>
                  </a:schemeClr>
                </a:solidFill>
                <a:latin typeface="+mn-lt"/>
              </a:rPr>
              <a:t> first half a year in office) enjoyed at least 50 percent of public support over the tenure</a:t>
            </a:r>
          </a:p>
          <a:p>
            <a:endParaRPr lang="en-US" b="0" dirty="0">
              <a:solidFill>
                <a:schemeClr val="accent6">
                  <a:lumMod val="75000"/>
                </a:schemeClr>
              </a:solidFill>
              <a:latin typeface="+mn-lt"/>
            </a:endParaRPr>
          </a:p>
          <a:p>
            <a:r>
              <a:rPr lang="en-US" dirty="0">
                <a:solidFill>
                  <a:schemeClr val="accent6">
                    <a:lumMod val="75000"/>
                  </a:schemeClr>
                </a:solidFill>
                <a:latin typeface="Segoe UI Symbol"/>
                <a:ea typeface="Segoe UI Symbol"/>
              </a:rPr>
              <a:t>✓</a:t>
            </a:r>
            <a:r>
              <a:rPr lang="en-US" dirty="0">
                <a:solidFill>
                  <a:schemeClr val="accent6">
                    <a:lumMod val="75000"/>
                  </a:schemeClr>
                </a:solidFill>
                <a:latin typeface="Agency FB"/>
              </a:rPr>
              <a:t> </a:t>
            </a:r>
            <a:r>
              <a:rPr lang="en-US" dirty="0" smtClean="0">
                <a:solidFill>
                  <a:schemeClr val="accent6">
                    <a:lumMod val="75000"/>
                  </a:schemeClr>
                </a:solidFill>
                <a:latin typeface="Agency FB"/>
              </a:rPr>
              <a:t>   </a:t>
            </a:r>
            <a:r>
              <a:rPr lang="en-US" b="0" dirty="0" smtClean="0">
                <a:solidFill>
                  <a:schemeClr val="accent6">
                    <a:lumMod val="75000"/>
                  </a:schemeClr>
                </a:solidFill>
                <a:latin typeface="+mn-lt"/>
              </a:rPr>
              <a:t>It </a:t>
            </a:r>
            <a:r>
              <a:rPr lang="en-US" b="0" dirty="0">
                <a:solidFill>
                  <a:schemeClr val="accent6">
                    <a:lumMod val="75000"/>
                  </a:schemeClr>
                </a:solidFill>
                <a:latin typeface="+mn-lt"/>
              </a:rPr>
              <a:t>does not mean that a charismatic strongman could ever come to power, but to emphasize that personalism, as a legitimating strategy, has never reached the level of a personalist cult in Ukraine, like it is in Russia, Belarus, Hungary, or Turkey.</a:t>
            </a:r>
          </a:p>
          <a:p>
            <a:endParaRPr lang="en-US" b="0" dirty="0">
              <a:solidFill>
                <a:schemeClr val="accent6">
                  <a:lumMod val="75000"/>
                </a:schemeClr>
              </a:solidFill>
              <a:latin typeface="+mn-lt"/>
            </a:endParaRPr>
          </a:p>
          <a:p>
            <a:r>
              <a:rPr lang="en-US" dirty="0">
                <a:solidFill>
                  <a:schemeClr val="accent6">
                    <a:lumMod val="75000"/>
                  </a:schemeClr>
                </a:solidFill>
                <a:latin typeface="Segoe UI Symbol"/>
                <a:ea typeface="Segoe UI Symbol"/>
              </a:rPr>
              <a:t>✓</a:t>
            </a:r>
            <a:r>
              <a:rPr lang="en-US" dirty="0">
                <a:solidFill>
                  <a:schemeClr val="accent6">
                    <a:lumMod val="75000"/>
                  </a:schemeClr>
                </a:solidFill>
                <a:latin typeface="Agency FB"/>
              </a:rPr>
              <a:t> </a:t>
            </a:r>
            <a:r>
              <a:rPr lang="en-US" dirty="0" smtClean="0">
                <a:solidFill>
                  <a:schemeClr val="accent6">
                    <a:lumMod val="75000"/>
                  </a:schemeClr>
                </a:solidFill>
                <a:latin typeface="Agency FB"/>
              </a:rPr>
              <a:t>   </a:t>
            </a:r>
            <a:r>
              <a:rPr lang="en-US" b="0" dirty="0" smtClean="0">
                <a:solidFill>
                  <a:schemeClr val="accent6">
                    <a:lumMod val="75000"/>
                  </a:schemeClr>
                </a:solidFill>
                <a:latin typeface="+mn-lt"/>
              </a:rPr>
              <a:t>The </a:t>
            </a:r>
            <a:r>
              <a:rPr lang="en-US" b="0" dirty="0">
                <a:solidFill>
                  <a:schemeClr val="accent6">
                    <a:lumMod val="75000"/>
                  </a:schemeClr>
                </a:solidFill>
                <a:latin typeface="+mn-lt"/>
              </a:rPr>
              <a:t>threat that a charismatic autocrat would be able to abuse the presidency for his ends appears quite dismal in post-Euromaidan Ukraine.</a:t>
            </a:r>
          </a:p>
          <a:p>
            <a:endParaRPr lang="en-US" dirty="0"/>
          </a:p>
        </p:txBody>
      </p:sp>
    </p:spTree>
    <p:extLst>
      <p:ext uri="{BB962C8B-B14F-4D97-AF65-F5344CB8AC3E}">
        <p14:creationId xmlns:p14="http://schemas.microsoft.com/office/powerpoint/2010/main" val="3279202726"/>
      </p:ext>
    </p:extLst>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r>
              <a:rPr lang="en-US" dirty="0"/>
              <a:t>Agency-</a:t>
            </a:r>
            <a:r>
              <a:rPr lang="pl-PL" dirty="0"/>
              <a:t> </a:t>
            </a:r>
            <a:r>
              <a:rPr lang="en-US" dirty="0"/>
              <a:t>based</a:t>
            </a:r>
            <a:r>
              <a:rPr lang="pl-PL" dirty="0"/>
              <a:t> </a:t>
            </a:r>
            <a:r>
              <a:rPr lang="en-US" dirty="0"/>
              <a:t>constraints</a:t>
            </a:r>
            <a:endParaRPr lang="uk-UA" dirty="0"/>
          </a:p>
        </p:txBody>
      </p:sp>
      <p:sp>
        <p:nvSpPr>
          <p:cNvPr id="4" name="Объект 3"/>
          <p:cNvSpPr>
            <a:spLocks noGrp="1"/>
          </p:cNvSpPr>
          <p:nvPr>
            <p:ph idx="1"/>
          </p:nvPr>
        </p:nvSpPr>
        <p:spPr>
          <a:xfrm>
            <a:off x="457200" y="1434517"/>
            <a:ext cx="8229600" cy="5022914"/>
          </a:xfrm>
        </p:spPr>
        <p:txBody>
          <a:bodyPr/>
          <a:lstStyle/>
          <a:p>
            <a:r>
              <a:rPr lang="en-US" dirty="0">
                <a:solidFill>
                  <a:schemeClr val="accent6">
                    <a:lumMod val="75000"/>
                  </a:schemeClr>
                </a:solidFill>
                <a:latin typeface="Segoe UI Symbol"/>
                <a:ea typeface="Segoe UI Symbol"/>
              </a:rPr>
              <a:t>✓</a:t>
            </a:r>
            <a:r>
              <a:rPr lang="en-US" dirty="0">
                <a:solidFill>
                  <a:schemeClr val="accent6">
                    <a:lumMod val="75000"/>
                  </a:schemeClr>
                </a:solidFill>
                <a:latin typeface="Agency FB"/>
              </a:rPr>
              <a:t> </a:t>
            </a:r>
            <a:r>
              <a:rPr lang="en-US" dirty="0" smtClean="0">
                <a:solidFill>
                  <a:schemeClr val="accent6">
                    <a:lumMod val="75000"/>
                  </a:schemeClr>
                </a:solidFill>
                <a:latin typeface="Agency FB"/>
              </a:rPr>
              <a:t>   </a:t>
            </a:r>
            <a:r>
              <a:rPr lang="en-US" b="0" dirty="0" smtClean="0">
                <a:solidFill>
                  <a:schemeClr val="accent6">
                    <a:lumMod val="75000"/>
                  </a:schemeClr>
                </a:solidFill>
                <a:latin typeface="+mn-lt"/>
              </a:rPr>
              <a:t>Like </a:t>
            </a:r>
            <a:r>
              <a:rPr lang="en-US" b="0" dirty="0">
                <a:solidFill>
                  <a:schemeClr val="accent6">
                    <a:lumMod val="75000"/>
                  </a:schemeClr>
                </a:solidFill>
                <a:latin typeface="+mn-lt"/>
              </a:rPr>
              <a:t>no other post-soviet state, Ukraine has a history of successful anti-authoritarian mobilizations (1990, 2004, 2014)</a:t>
            </a:r>
          </a:p>
          <a:p>
            <a:endParaRPr lang="en-US" b="0" dirty="0">
              <a:solidFill>
                <a:schemeClr val="accent6">
                  <a:lumMod val="75000"/>
                </a:schemeClr>
              </a:solidFill>
              <a:latin typeface="+mn-lt"/>
            </a:endParaRPr>
          </a:p>
          <a:p>
            <a:r>
              <a:rPr lang="en-US" dirty="0">
                <a:solidFill>
                  <a:schemeClr val="accent6">
                    <a:lumMod val="75000"/>
                  </a:schemeClr>
                </a:solidFill>
                <a:latin typeface="Segoe UI Symbol"/>
                <a:ea typeface="Segoe UI Symbol"/>
              </a:rPr>
              <a:t>✓</a:t>
            </a:r>
            <a:r>
              <a:rPr lang="en-US" dirty="0">
                <a:solidFill>
                  <a:schemeClr val="accent6">
                    <a:lumMod val="75000"/>
                  </a:schemeClr>
                </a:solidFill>
                <a:latin typeface="Agency FB"/>
              </a:rPr>
              <a:t> </a:t>
            </a:r>
            <a:r>
              <a:rPr lang="en-US" dirty="0" smtClean="0">
                <a:solidFill>
                  <a:schemeClr val="accent6">
                    <a:lumMod val="75000"/>
                  </a:schemeClr>
                </a:solidFill>
                <a:latin typeface="Agency FB"/>
              </a:rPr>
              <a:t>   </a:t>
            </a:r>
            <a:r>
              <a:rPr lang="en-US" b="0" dirty="0" smtClean="0">
                <a:solidFill>
                  <a:schemeClr val="accent6">
                    <a:lumMod val="75000"/>
                  </a:schemeClr>
                </a:solidFill>
                <a:latin typeface="+mn-lt"/>
              </a:rPr>
              <a:t>In </a:t>
            </a:r>
            <a:r>
              <a:rPr lang="en-US" b="0" dirty="0">
                <a:solidFill>
                  <a:schemeClr val="accent6">
                    <a:lumMod val="75000"/>
                  </a:schemeClr>
                </a:solidFill>
                <a:latin typeface="+mn-lt"/>
              </a:rPr>
              <a:t>the Orange and Euromaidan revolutions, participated some 18- 20 percent of adult citizens, which is between 5-7 million people.</a:t>
            </a:r>
          </a:p>
          <a:p>
            <a:endParaRPr lang="en-US" b="0" dirty="0">
              <a:solidFill>
                <a:schemeClr val="accent6">
                  <a:lumMod val="75000"/>
                </a:schemeClr>
              </a:solidFill>
              <a:latin typeface="+mn-lt"/>
            </a:endParaRPr>
          </a:p>
          <a:p>
            <a:r>
              <a:rPr lang="en-US" dirty="0">
                <a:solidFill>
                  <a:schemeClr val="accent6">
                    <a:lumMod val="75000"/>
                  </a:schemeClr>
                </a:solidFill>
                <a:latin typeface="Segoe UI Symbol"/>
                <a:ea typeface="Segoe UI Symbol"/>
              </a:rPr>
              <a:t>✓</a:t>
            </a:r>
            <a:r>
              <a:rPr lang="en-US" dirty="0">
                <a:solidFill>
                  <a:schemeClr val="accent6">
                    <a:lumMod val="75000"/>
                  </a:schemeClr>
                </a:solidFill>
                <a:latin typeface="Agency FB"/>
              </a:rPr>
              <a:t> </a:t>
            </a:r>
            <a:r>
              <a:rPr lang="en-US" dirty="0" smtClean="0">
                <a:solidFill>
                  <a:schemeClr val="accent6">
                    <a:lumMod val="75000"/>
                  </a:schemeClr>
                </a:solidFill>
                <a:latin typeface="Agency FB"/>
              </a:rPr>
              <a:t>   </a:t>
            </a:r>
            <a:r>
              <a:rPr lang="en-US" b="0" dirty="0" smtClean="0">
                <a:solidFill>
                  <a:schemeClr val="accent6">
                    <a:lumMod val="75000"/>
                  </a:schemeClr>
                </a:solidFill>
                <a:latin typeface="+mn-lt"/>
              </a:rPr>
              <a:t>The </a:t>
            </a:r>
            <a:r>
              <a:rPr lang="en-US" b="0" dirty="0">
                <a:solidFill>
                  <a:schemeClr val="accent6">
                    <a:lumMod val="75000"/>
                  </a:schemeClr>
                </a:solidFill>
                <a:latin typeface="+mn-lt"/>
              </a:rPr>
              <a:t>protest potential remains relatively high in Ukraine (in November 2019, 48 percent express readiness to take part in various forms of protests</a:t>
            </a:r>
          </a:p>
          <a:p>
            <a:endParaRPr lang="en-US" b="0" dirty="0">
              <a:solidFill>
                <a:schemeClr val="accent6">
                  <a:lumMod val="75000"/>
                </a:schemeClr>
              </a:solidFill>
              <a:latin typeface="+mn-lt"/>
            </a:endParaRPr>
          </a:p>
          <a:p>
            <a:r>
              <a:rPr lang="en-US" dirty="0">
                <a:solidFill>
                  <a:schemeClr val="accent6">
                    <a:lumMod val="75000"/>
                  </a:schemeClr>
                </a:solidFill>
                <a:latin typeface="Segoe UI Symbol"/>
                <a:ea typeface="Segoe UI Symbol"/>
              </a:rPr>
              <a:t>✓</a:t>
            </a:r>
            <a:r>
              <a:rPr lang="en-US" dirty="0">
                <a:solidFill>
                  <a:schemeClr val="accent6">
                    <a:lumMod val="75000"/>
                  </a:schemeClr>
                </a:solidFill>
                <a:latin typeface="Agency FB"/>
              </a:rPr>
              <a:t> </a:t>
            </a:r>
            <a:r>
              <a:rPr lang="en-US" dirty="0" smtClean="0">
                <a:solidFill>
                  <a:schemeClr val="accent6">
                    <a:lumMod val="75000"/>
                  </a:schemeClr>
                </a:solidFill>
                <a:latin typeface="Agency FB"/>
              </a:rPr>
              <a:t>   </a:t>
            </a:r>
            <a:r>
              <a:rPr lang="en-US" b="0" dirty="0" smtClean="0">
                <a:solidFill>
                  <a:schemeClr val="accent6">
                    <a:lumMod val="75000"/>
                  </a:schemeClr>
                </a:solidFill>
                <a:latin typeface="+mn-lt"/>
              </a:rPr>
              <a:t>The </a:t>
            </a:r>
            <a:r>
              <a:rPr lang="en-US" b="0" dirty="0">
                <a:solidFill>
                  <a:schemeClr val="accent6">
                    <a:lumMod val="75000"/>
                  </a:schemeClr>
                </a:solidFill>
                <a:latin typeface="+mn-lt"/>
              </a:rPr>
              <a:t>trigger has so far been of non-material nature (stolen elections and stolen European dream)</a:t>
            </a:r>
          </a:p>
          <a:p>
            <a:endParaRPr lang="en-US" b="0" dirty="0">
              <a:solidFill>
                <a:schemeClr val="accent6">
                  <a:lumMod val="75000"/>
                </a:schemeClr>
              </a:solidFill>
              <a:latin typeface="+mn-lt"/>
            </a:endParaRPr>
          </a:p>
          <a:p>
            <a:r>
              <a:rPr lang="en-US" dirty="0">
                <a:solidFill>
                  <a:schemeClr val="accent6">
                    <a:lumMod val="75000"/>
                  </a:schemeClr>
                </a:solidFill>
                <a:latin typeface="Segoe UI Symbol"/>
                <a:ea typeface="Segoe UI Symbol"/>
              </a:rPr>
              <a:t>✓</a:t>
            </a:r>
            <a:r>
              <a:rPr lang="en-US" dirty="0">
                <a:solidFill>
                  <a:schemeClr val="accent6">
                    <a:lumMod val="75000"/>
                  </a:schemeClr>
                </a:solidFill>
                <a:latin typeface="Agency FB"/>
              </a:rPr>
              <a:t> </a:t>
            </a:r>
            <a:r>
              <a:rPr lang="en-US" dirty="0" smtClean="0">
                <a:solidFill>
                  <a:schemeClr val="accent6">
                    <a:lumMod val="75000"/>
                  </a:schemeClr>
                </a:solidFill>
                <a:latin typeface="Agency FB"/>
              </a:rPr>
              <a:t>   </a:t>
            </a:r>
            <a:r>
              <a:rPr lang="en-US" b="0" dirty="0" smtClean="0">
                <a:solidFill>
                  <a:schemeClr val="accent6">
                    <a:lumMod val="75000"/>
                  </a:schemeClr>
                </a:solidFill>
                <a:latin typeface="+mn-lt"/>
              </a:rPr>
              <a:t>Given </a:t>
            </a:r>
            <a:r>
              <a:rPr lang="en-US" b="0" dirty="0">
                <a:solidFill>
                  <a:schemeClr val="accent6">
                    <a:lumMod val="75000"/>
                  </a:schemeClr>
                </a:solidFill>
                <a:latin typeface="+mn-lt"/>
              </a:rPr>
              <a:t>the steady growth of emancipative values, ‘the freedom factor’– the ability to mobilize in defense of freedom has to be taken as an important variable affecting political dynamics in Ukraine</a:t>
            </a:r>
            <a:endParaRPr lang="uk-UA" dirty="0"/>
          </a:p>
          <a:p>
            <a:endParaRPr lang="uk-UA" dirty="0"/>
          </a:p>
        </p:txBody>
      </p:sp>
    </p:spTree>
    <p:extLst>
      <p:ext uri="{BB962C8B-B14F-4D97-AF65-F5344CB8AC3E}">
        <p14:creationId xmlns:p14="http://schemas.microsoft.com/office/powerpoint/2010/main" val="3740315611"/>
      </p:ext>
    </p:extLst>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159026" y="257907"/>
            <a:ext cx="8835749" cy="492370"/>
          </a:xfrm>
        </p:spPr>
        <p:txBody>
          <a:bodyPr/>
          <a:lstStyle/>
          <a:p>
            <a:r>
              <a:rPr lang="en-US" dirty="0"/>
              <a:t>Conclusions</a:t>
            </a:r>
            <a:endParaRPr lang="uk-UA" dirty="0"/>
          </a:p>
        </p:txBody>
      </p:sp>
      <p:sp>
        <p:nvSpPr>
          <p:cNvPr id="4" name="Объект 3"/>
          <p:cNvSpPr>
            <a:spLocks noGrp="1"/>
          </p:cNvSpPr>
          <p:nvPr>
            <p:ph idx="1"/>
          </p:nvPr>
        </p:nvSpPr>
        <p:spPr>
          <a:xfrm>
            <a:off x="364922" y="1113692"/>
            <a:ext cx="8229600" cy="5244513"/>
          </a:xfrm>
        </p:spPr>
        <p:txBody>
          <a:bodyPr/>
          <a:lstStyle/>
          <a:p>
            <a:r>
              <a:rPr lang="en-US" dirty="0">
                <a:solidFill>
                  <a:schemeClr val="accent6">
                    <a:lumMod val="75000"/>
                  </a:schemeClr>
                </a:solidFill>
                <a:latin typeface="Segoe UI Symbol"/>
                <a:ea typeface="Segoe UI Symbol"/>
              </a:rPr>
              <a:t>✓</a:t>
            </a:r>
            <a:r>
              <a:rPr lang="en-US" dirty="0">
                <a:solidFill>
                  <a:schemeClr val="accent6">
                    <a:lumMod val="75000"/>
                  </a:schemeClr>
                </a:solidFill>
                <a:latin typeface="Agency FB"/>
              </a:rPr>
              <a:t> </a:t>
            </a:r>
            <a:r>
              <a:rPr lang="en-US" dirty="0" smtClean="0">
                <a:solidFill>
                  <a:schemeClr val="accent6">
                    <a:lumMod val="75000"/>
                  </a:schemeClr>
                </a:solidFill>
                <a:latin typeface="Agency FB"/>
              </a:rPr>
              <a:t>   </a:t>
            </a:r>
            <a:r>
              <a:rPr lang="en-US" b="0" dirty="0" smtClean="0">
                <a:solidFill>
                  <a:schemeClr val="accent6">
                    <a:lumMod val="75000"/>
                  </a:schemeClr>
                </a:solidFill>
                <a:latin typeface="+mn-lt"/>
              </a:rPr>
              <a:t>Any </a:t>
            </a:r>
            <a:r>
              <a:rPr lang="en-US" b="0" dirty="0">
                <a:solidFill>
                  <a:schemeClr val="accent6">
                    <a:lumMod val="75000"/>
                  </a:schemeClr>
                </a:solidFill>
                <a:latin typeface="+mn-lt"/>
              </a:rPr>
              <a:t>attempt to impose the authoritarian rule from above would face the cumulative resistant effect produced by three groups of structural, institutional, and agency based </a:t>
            </a:r>
            <a:r>
              <a:rPr lang="en-US" b="0" dirty="0" smtClean="0">
                <a:solidFill>
                  <a:schemeClr val="accent6">
                    <a:lumMod val="75000"/>
                  </a:schemeClr>
                </a:solidFill>
                <a:latin typeface="+mn-lt"/>
              </a:rPr>
              <a:t>factors</a:t>
            </a:r>
            <a:endParaRPr lang="en-US" b="0" dirty="0">
              <a:solidFill>
                <a:schemeClr val="accent6">
                  <a:lumMod val="75000"/>
                </a:schemeClr>
              </a:solidFill>
              <a:latin typeface="+mn-lt"/>
            </a:endParaRPr>
          </a:p>
          <a:p>
            <a:endParaRPr lang="en-US" b="0" dirty="0">
              <a:solidFill>
                <a:schemeClr val="accent6">
                  <a:lumMod val="75000"/>
                </a:schemeClr>
              </a:solidFill>
              <a:latin typeface="+mn-lt"/>
            </a:endParaRPr>
          </a:p>
          <a:p>
            <a:r>
              <a:rPr lang="en-US" dirty="0">
                <a:solidFill>
                  <a:schemeClr val="accent6">
                    <a:lumMod val="75000"/>
                  </a:schemeClr>
                </a:solidFill>
                <a:latin typeface="Segoe UI Symbol"/>
                <a:ea typeface="Segoe UI Symbol"/>
              </a:rPr>
              <a:t>✓</a:t>
            </a:r>
            <a:r>
              <a:rPr lang="en-US" dirty="0">
                <a:solidFill>
                  <a:schemeClr val="accent6">
                    <a:lumMod val="75000"/>
                  </a:schemeClr>
                </a:solidFill>
                <a:latin typeface="Agency FB"/>
              </a:rPr>
              <a:t> </a:t>
            </a:r>
            <a:r>
              <a:rPr lang="en-US" dirty="0" smtClean="0">
                <a:solidFill>
                  <a:schemeClr val="accent6">
                    <a:lumMod val="75000"/>
                  </a:schemeClr>
                </a:solidFill>
                <a:latin typeface="Agency FB"/>
              </a:rPr>
              <a:t>   </a:t>
            </a:r>
            <a:r>
              <a:rPr lang="en-US" b="0" dirty="0" smtClean="0">
                <a:solidFill>
                  <a:schemeClr val="accent6">
                    <a:lumMod val="75000"/>
                  </a:schemeClr>
                </a:solidFill>
                <a:latin typeface="+mn-lt"/>
              </a:rPr>
              <a:t>The </a:t>
            </a:r>
            <a:r>
              <a:rPr lang="en-US" b="0" dirty="0">
                <a:solidFill>
                  <a:schemeClr val="accent6">
                    <a:lumMod val="75000"/>
                  </a:schemeClr>
                </a:solidFill>
                <a:latin typeface="+mn-lt"/>
              </a:rPr>
              <a:t>group of structural factors (8 out of 12) seems to be the hardest ones to overcome for any aspiring autocrat</a:t>
            </a:r>
          </a:p>
          <a:p>
            <a:endParaRPr lang="en-US" b="0" dirty="0">
              <a:solidFill>
                <a:schemeClr val="accent6">
                  <a:lumMod val="75000"/>
                </a:schemeClr>
              </a:solidFill>
              <a:latin typeface="+mn-lt"/>
            </a:endParaRPr>
          </a:p>
          <a:p>
            <a:r>
              <a:rPr lang="en-US" dirty="0">
                <a:solidFill>
                  <a:schemeClr val="accent6">
                    <a:lumMod val="75000"/>
                  </a:schemeClr>
                </a:solidFill>
                <a:latin typeface="Segoe UI Symbol"/>
                <a:ea typeface="Segoe UI Symbol"/>
              </a:rPr>
              <a:t>✓</a:t>
            </a:r>
            <a:r>
              <a:rPr lang="en-US" dirty="0">
                <a:solidFill>
                  <a:schemeClr val="accent6">
                    <a:lumMod val="75000"/>
                  </a:schemeClr>
                </a:solidFill>
                <a:latin typeface="Agency FB"/>
              </a:rPr>
              <a:t> </a:t>
            </a:r>
            <a:r>
              <a:rPr lang="en-US" dirty="0" smtClean="0">
                <a:solidFill>
                  <a:schemeClr val="accent6">
                    <a:lumMod val="75000"/>
                  </a:schemeClr>
                </a:solidFill>
                <a:latin typeface="Agency FB"/>
              </a:rPr>
              <a:t>   </a:t>
            </a:r>
            <a:r>
              <a:rPr lang="en-US" b="0" dirty="0" smtClean="0">
                <a:solidFill>
                  <a:schemeClr val="accent6">
                    <a:lumMod val="75000"/>
                  </a:schemeClr>
                </a:solidFill>
                <a:latin typeface="+mn-lt"/>
              </a:rPr>
              <a:t>Institutionalized </a:t>
            </a:r>
            <a:r>
              <a:rPr lang="en-US" b="0" dirty="0">
                <a:solidFill>
                  <a:schemeClr val="accent6">
                    <a:lumMod val="75000"/>
                  </a:schemeClr>
                </a:solidFill>
                <a:latin typeface="+mn-lt"/>
              </a:rPr>
              <a:t>hybridity – the state of being a hybrid regime for more than two decades is generally congruent with the mixed (mostly democratic but also some paternalistic) people’s authority </a:t>
            </a:r>
            <a:r>
              <a:rPr lang="en-US" b="0" dirty="0" smtClean="0">
                <a:solidFill>
                  <a:schemeClr val="accent6">
                    <a:lumMod val="75000"/>
                  </a:schemeClr>
                </a:solidFill>
                <a:latin typeface="+mn-lt"/>
              </a:rPr>
              <a:t>beliefs </a:t>
            </a:r>
            <a:endParaRPr lang="en-US" b="0" dirty="0">
              <a:solidFill>
                <a:schemeClr val="accent6">
                  <a:lumMod val="75000"/>
                </a:schemeClr>
              </a:solidFill>
              <a:latin typeface="+mn-lt"/>
            </a:endParaRPr>
          </a:p>
          <a:p>
            <a:endParaRPr lang="en-US" b="0" dirty="0">
              <a:solidFill>
                <a:schemeClr val="accent6">
                  <a:lumMod val="75000"/>
                </a:schemeClr>
              </a:solidFill>
              <a:latin typeface="+mn-lt"/>
            </a:endParaRPr>
          </a:p>
          <a:p>
            <a:r>
              <a:rPr lang="en-US" dirty="0">
                <a:solidFill>
                  <a:schemeClr val="accent6">
                    <a:lumMod val="75000"/>
                  </a:schemeClr>
                </a:solidFill>
                <a:latin typeface="Segoe UI Symbol"/>
                <a:ea typeface="Segoe UI Symbol"/>
              </a:rPr>
              <a:t>✓</a:t>
            </a:r>
            <a:r>
              <a:rPr lang="en-US" dirty="0">
                <a:solidFill>
                  <a:schemeClr val="accent6">
                    <a:lumMod val="75000"/>
                  </a:schemeClr>
                </a:solidFill>
                <a:latin typeface="Agency FB"/>
              </a:rPr>
              <a:t> </a:t>
            </a:r>
            <a:r>
              <a:rPr lang="en-US" dirty="0" smtClean="0">
                <a:solidFill>
                  <a:schemeClr val="accent6">
                    <a:lumMod val="75000"/>
                  </a:schemeClr>
                </a:solidFill>
                <a:latin typeface="Agency FB"/>
              </a:rPr>
              <a:t>   </a:t>
            </a:r>
            <a:r>
              <a:rPr lang="en-US" b="0" dirty="0" smtClean="0">
                <a:solidFill>
                  <a:schemeClr val="accent6">
                    <a:lumMod val="75000"/>
                  </a:schemeClr>
                </a:solidFill>
                <a:latin typeface="+mn-lt"/>
              </a:rPr>
              <a:t>Ukrainians </a:t>
            </a:r>
            <a:r>
              <a:rPr lang="en-US" b="0" dirty="0">
                <a:solidFill>
                  <a:schemeClr val="accent6">
                    <a:lumMod val="75000"/>
                  </a:schemeClr>
                </a:solidFill>
                <a:latin typeface="+mn-lt"/>
              </a:rPr>
              <a:t>share mixed – liberal and authoritarian notions of democracy, but the former </a:t>
            </a:r>
            <a:r>
              <a:rPr lang="en-US" b="0" dirty="0" smtClean="0">
                <a:solidFill>
                  <a:schemeClr val="accent6">
                    <a:lumMod val="75000"/>
                  </a:schemeClr>
                </a:solidFill>
                <a:latin typeface="+mn-lt"/>
              </a:rPr>
              <a:t>prevail and </a:t>
            </a:r>
            <a:r>
              <a:rPr lang="en-US" b="0" dirty="0">
                <a:solidFill>
                  <a:schemeClr val="accent6">
                    <a:lumMod val="75000"/>
                  </a:schemeClr>
                </a:solidFill>
                <a:latin typeface="+mn-lt"/>
              </a:rPr>
              <a:t>are supported by the positive score of emancipative values (0.40 on the scale from – 1.00 to +1.00</a:t>
            </a:r>
            <a:r>
              <a:rPr lang="en-US" b="0" dirty="0" smtClean="0">
                <a:solidFill>
                  <a:schemeClr val="accent6">
                    <a:lumMod val="75000"/>
                  </a:schemeClr>
                </a:solidFill>
                <a:latin typeface="+mn-lt"/>
              </a:rPr>
              <a:t>) </a:t>
            </a:r>
            <a:endParaRPr lang="en-US" b="0" dirty="0">
              <a:solidFill>
                <a:schemeClr val="accent6">
                  <a:lumMod val="75000"/>
                </a:schemeClr>
              </a:solidFill>
              <a:latin typeface="+mn-lt"/>
            </a:endParaRPr>
          </a:p>
          <a:p>
            <a:endParaRPr lang="en-US" b="0" dirty="0">
              <a:solidFill>
                <a:schemeClr val="accent6">
                  <a:lumMod val="75000"/>
                </a:schemeClr>
              </a:solidFill>
              <a:latin typeface="+mn-lt"/>
            </a:endParaRPr>
          </a:p>
          <a:p>
            <a:r>
              <a:rPr lang="en-US" dirty="0">
                <a:solidFill>
                  <a:schemeClr val="accent6">
                    <a:lumMod val="75000"/>
                  </a:schemeClr>
                </a:solidFill>
                <a:latin typeface="Segoe UI Symbol"/>
                <a:ea typeface="Segoe UI Symbol"/>
              </a:rPr>
              <a:t>✓</a:t>
            </a:r>
            <a:r>
              <a:rPr lang="en-US" dirty="0">
                <a:solidFill>
                  <a:schemeClr val="accent6">
                    <a:lumMod val="75000"/>
                  </a:schemeClr>
                </a:solidFill>
                <a:latin typeface="Agency FB"/>
              </a:rPr>
              <a:t> </a:t>
            </a:r>
            <a:r>
              <a:rPr lang="en-US" dirty="0" smtClean="0">
                <a:solidFill>
                  <a:schemeClr val="accent6">
                    <a:lumMod val="75000"/>
                  </a:schemeClr>
                </a:solidFill>
                <a:latin typeface="Agency FB"/>
              </a:rPr>
              <a:t>   </a:t>
            </a:r>
            <a:r>
              <a:rPr lang="en-US" b="0" dirty="0" smtClean="0">
                <a:solidFill>
                  <a:schemeClr val="accent6">
                    <a:lumMod val="75000"/>
                  </a:schemeClr>
                </a:solidFill>
                <a:latin typeface="+mn-lt"/>
              </a:rPr>
              <a:t>Even </a:t>
            </a:r>
            <a:r>
              <a:rPr lang="en-US" b="0" dirty="0">
                <a:solidFill>
                  <a:schemeClr val="accent6">
                    <a:lumMod val="75000"/>
                  </a:schemeClr>
                </a:solidFill>
                <a:latin typeface="+mn-lt"/>
              </a:rPr>
              <a:t>moderate, but positive growth of emancipative values index (0.5) from the mid-90s to mid-2000s is not conductive to </a:t>
            </a:r>
            <a:r>
              <a:rPr lang="en-US" b="0" dirty="0" smtClean="0">
                <a:solidFill>
                  <a:schemeClr val="accent6">
                    <a:lumMod val="75000"/>
                  </a:schemeClr>
                </a:solidFill>
                <a:latin typeface="+mn-lt"/>
              </a:rPr>
              <a:t>authoritarianism </a:t>
            </a:r>
            <a:endParaRPr lang="en-US" b="0" dirty="0">
              <a:solidFill>
                <a:schemeClr val="accent6">
                  <a:lumMod val="75000"/>
                </a:schemeClr>
              </a:solidFill>
              <a:latin typeface="+mn-lt"/>
            </a:endParaRPr>
          </a:p>
        </p:txBody>
      </p:sp>
    </p:spTree>
    <p:extLst>
      <p:ext uri="{BB962C8B-B14F-4D97-AF65-F5344CB8AC3E}">
        <p14:creationId xmlns:p14="http://schemas.microsoft.com/office/powerpoint/2010/main" val="573970436"/>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Authoritarianism</a:t>
            </a:r>
            <a:endParaRPr lang="uk-UA" dirty="0"/>
          </a:p>
        </p:txBody>
      </p:sp>
      <p:sp>
        <p:nvSpPr>
          <p:cNvPr id="3" name="Объект 2"/>
          <p:cNvSpPr>
            <a:spLocks noGrp="1"/>
          </p:cNvSpPr>
          <p:nvPr>
            <p:ph idx="1"/>
          </p:nvPr>
        </p:nvSpPr>
        <p:spPr>
          <a:xfrm>
            <a:off x="457200" y="1924049"/>
            <a:ext cx="8229600" cy="2031325"/>
          </a:xfrm>
        </p:spPr>
        <p:txBody>
          <a:bodyPr/>
          <a:lstStyle/>
          <a:p>
            <a:r>
              <a:rPr lang="en-US" dirty="0" smtClean="0">
                <a:solidFill>
                  <a:schemeClr val="accent6">
                    <a:lumMod val="75000"/>
                  </a:schemeClr>
                </a:solidFill>
                <a:latin typeface="Segoe UI Symbol"/>
                <a:ea typeface="Segoe UI Symbol"/>
              </a:rPr>
              <a:t>✓</a:t>
            </a:r>
            <a:r>
              <a:rPr lang="en-US" dirty="0" smtClean="0">
                <a:solidFill>
                  <a:schemeClr val="accent6">
                    <a:lumMod val="75000"/>
                  </a:schemeClr>
                </a:solidFill>
                <a:latin typeface="Agency FB"/>
              </a:rPr>
              <a:t> </a:t>
            </a:r>
            <a:r>
              <a:rPr lang="en-US" b="0" dirty="0" smtClean="0">
                <a:solidFill>
                  <a:schemeClr val="accent6">
                    <a:lumMod val="75000"/>
                  </a:schemeClr>
                </a:solidFill>
                <a:latin typeface="Agency FB"/>
              </a:rPr>
              <a:t>    </a:t>
            </a:r>
            <a:r>
              <a:rPr lang="en-US" b="0" dirty="0" smtClean="0">
                <a:solidFill>
                  <a:schemeClr val="accent6">
                    <a:lumMod val="75000"/>
                  </a:schemeClr>
                </a:solidFill>
                <a:latin typeface="+mn-lt"/>
              </a:rPr>
              <a:t>Authoritarianism </a:t>
            </a:r>
            <a:r>
              <a:rPr lang="en-US" b="0" dirty="0">
                <a:solidFill>
                  <a:schemeClr val="accent6">
                    <a:lumMod val="75000"/>
                  </a:schemeClr>
                </a:solidFill>
                <a:latin typeface="+mn-lt"/>
              </a:rPr>
              <a:t>is understood here as a </a:t>
            </a:r>
            <a:r>
              <a:rPr lang="en-US" b="0" dirty="0" smtClean="0">
                <a:solidFill>
                  <a:schemeClr val="accent6">
                    <a:lumMod val="75000"/>
                  </a:schemeClr>
                </a:solidFill>
                <a:latin typeface="+mn-lt"/>
              </a:rPr>
              <a:t>two-dimensional construct: </a:t>
            </a:r>
          </a:p>
          <a:p>
            <a:endParaRPr lang="en-US" b="0" dirty="0">
              <a:solidFill>
                <a:schemeClr val="accent6">
                  <a:lumMod val="75000"/>
                </a:schemeClr>
              </a:solidFill>
              <a:latin typeface="+mn-lt"/>
            </a:endParaRPr>
          </a:p>
          <a:p>
            <a:r>
              <a:rPr lang="en-US" dirty="0" smtClean="0">
                <a:solidFill>
                  <a:schemeClr val="accent6">
                    <a:lumMod val="75000"/>
                  </a:schemeClr>
                </a:solidFill>
                <a:latin typeface="Segoe UI Symbol"/>
                <a:ea typeface="Segoe UI Symbol"/>
              </a:rPr>
              <a:t>✓   </a:t>
            </a:r>
            <a:r>
              <a:rPr lang="en-US" b="0" dirty="0" smtClean="0">
                <a:solidFill>
                  <a:schemeClr val="accent6">
                    <a:lumMod val="75000"/>
                  </a:schemeClr>
                </a:solidFill>
                <a:latin typeface="+mn-lt"/>
              </a:rPr>
              <a:t> The </a:t>
            </a:r>
            <a:r>
              <a:rPr lang="en-US" b="0" dirty="0">
                <a:solidFill>
                  <a:schemeClr val="accent6">
                    <a:lumMod val="75000"/>
                  </a:schemeClr>
                </a:solidFill>
                <a:latin typeface="+mn-lt"/>
              </a:rPr>
              <a:t>unaccountable power of a single or collective ruler is underpinned by </a:t>
            </a:r>
            <a:r>
              <a:rPr lang="en-US" b="0" dirty="0" smtClean="0">
                <a:solidFill>
                  <a:schemeClr val="accent6">
                    <a:lumMod val="75000"/>
                  </a:schemeClr>
                </a:solidFill>
                <a:latin typeface="+mn-lt"/>
              </a:rPr>
              <a:t>  </a:t>
            </a:r>
          </a:p>
          <a:p>
            <a:r>
              <a:rPr lang="en-US" b="0" dirty="0">
                <a:solidFill>
                  <a:schemeClr val="accent6">
                    <a:lumMod val="75000"/>
                  </a:schemeClr>
                </a:solidFill>
                <a:latin typeface="+mn-lt"/>
              </a:rPr>
              <a:t> </a:t>
            </a:r>
            <a:r>
              <a:rPr lang="en-US" b="0" dirty="0" smtClean="0">
                <a:solidFill>
                  <a:schemeClr val="accent6">
                    <a:lumMod val="75000"/>
                  </a:schemeClr>
                </a:solidFill>
                <a:latin typeface="+mn-lt"/>
              </a:rPr>
              <a:t>      the </a:t>
            </a:r>
            <a:r>
              <a:rPr lang="en-US" b="0" dirty="0">
                <a:solidFill>
                  <a:schemeClr val="accent6">
                    <a:lumMod val="75000"/>
                  </a:schemeClr>
                </a:solidFill>
                <a:latin typeface="+mn-lt"/>
              </a:rPr>
              <a:t>peoples ‘mentality’, a leader’s charisma, or the state coercive </a:t>
            </a:r>
            <a:r>
              <a:rPr lang="en-US" b="0" dirty="0" smtClean="0">
                <a:solidFill>
                  <a:schemeClr val="accent6">
                    <a:lumMod val="75000"/>
                  </a:schemeClr>
                </a:solidFill>
                <a:latin typeface="+mn-lt"/>
              </a:rPr>
              <a:t> </a:t>
            </a:r>
          </a:p>
          <a:p>
            <a:r>
              <a:rPr lang="en-US" b="0" dirty="0">
                <a:solidFill>
                  <a:schemeClr val="accent6">
                    <a:lumMod val="75000"/>
                  </a:schemeClr>
                </a:solidFill>
                <a:latin typeface="+mn-lt"/>
              </a:rPr>
              <a:t> </a:t>
            </a:r>
            <a:r>
              <a:rPr lang="en-US" b="0" dirty="0" smtClean="0">
                <a:solidFill>
                  <a:schemeClr val="accent6">
                    <a:lumMod val="75000"/>
                  </a:schemeClr>
                </a:solidFill>
                <a:latin typeface="+mn-lt"/>
              </a:rPr>
              <a:t>      apparatus  </a:t>
            </a:r>
            <a:endParaRPr lang="uk-UA" b="0" dirty="0">
              <a:solidFill>
                <a:schemeClr val="accent6">
                  <a:lumMod val="75000"/>
                </a:schemeClr>
              </a:solidFill>
              <a:latin typeface="+mn-lt"/>
            </a:endParaRPr>
          </a:p>
          <a:p>
            <a:endParaRPr lang="uk-UA" dirty="0"/>
          </a:p>
        </p:txBody>
      </p:sp>
    </p:spTree>
    <p:extLst>
      <p:ext uri="{BB962C8B-B14F-4D97-AF65-F5344CB8AC3E}">
        <p14:creationId xmlns:p14="http://schemas.microsoft.com/office/powerpoint/2010/main" val="2524100459"/>
      </p:ext>
    </p:extLst>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a:extLst>
              <a:ext uri="{FF2B5EF4-FFF2-40B4-BE49-F238E27FC236}">
                <a16:creationId xmlns="" xmlns:a16="http://schemas.microsoft.com/office/drawing/2014/main" id="{6A4360AD-9D65-40B3-80FC-BD1118D1E696}"/>
              </a:ext>
            </a:extLst>
          </p:cNvPr>
          <p:cNvSpPr>
            <a:spLocks noGrp="1"/>
          </p:cNvSpPr>
          <p:nvPr>
            <p:ph type="title"/>
          </p:nvPr>
        </p:nvSpPr>
        <p:spPr>
          <a:xfrm>
            <a:off x="159026" y="187568"/>
            <a:ext cx="8835749" cy="552205"/>
          </a:xfrm>
        </p:spPr>
        <p:txBody>
          <a:bodyPr/>
          <a:lstStyle/>
          <a:p>
            <a:r>
              <a:rPr lang="en-US" dirty="0"/>
              <a:t>Conclusions</a:t>
            </a:r>
          </a:p>
        </p:txBody>
      </p:sp>
      <p:sp>
        <p:nvSpPr>
          <p:cNvPr id="4" name="Объект 3">
            <a:extLst>
              <a:ext uri="{FF2B5EF4-FFF2-40B4-BE49-F238E27FC236}">
                <a16:creationId xmlns="" xmlns:a16="http://schemas.microsoft.com/office/drawing/2014/main" id="{9597371D-C414-46BF-BEF6-783B342E3AEC}"/>
              </a:ext>
            </a:extLst>
          </p:cNvPr>
          <p:cNvSpPr>
            <a:spLocks noGrp="1"/>
          </p:cNvSpPr>
          <p:nvPr>
            <p:ph idx="1"/>
          </p:nvPr>
        </p:nvSpPr>
        <p:spPr>
          <a:xfrm>
            <a:off x="457200" y="1174459"/>
            <a:ext cx="8229600" cy="4025717"/>
          </a:xfrm>
        </p:spPr>
        <p:txBody>
          <a:bodyPr/>
          <a:lstStyle/>
          <a:p>
            <a:r>
              <a:rPr lang="en-US" dirty="0">
                <a:solidFill>
                  <a:schemeClr val="accent6">
                    <a:lumMod val="75000"/>
                  </a:schemeClr>
                </a:solidFill>
                <a:latin typeface="Segoe UI Symbol"/>
                <a:ea typeface="Segoe UI Symbol"/>
              </a:rPr>
              <a:t>✓</a:t>
            </a:r>
            <a:r>
              <a:rPr lang="en-US" dirty="0">
                <a:solidFill>
                  <a:schemeClr val="accent6">
                    <a:lumMod val="75000"/>
                  </a:schemeClr>
                </a:solidFill>
                <a:latin typeface="Agency FB"/>
              </a:rPr>
              <a:t> </a:t>
            </a:r>
            <a:r>
              <a:rPr lang="en-US" dirty="0" smtClean="0">
                <a:solidFill>
                  <a:schemeClr val="accent6">
                    <a:lumMod val="75000"/>
                  </a:schemeClr>
                </a:solidFill>
                <a:latin typeface="Agency FB"/>
              </a:rPr>
              <a:t>   </a:t>
            </a:r>
            <a:r>
              <a:rPr lang="en-US" b="0" dirty="0" smtClean="0">
                <a:solidFill>
                  <a:schemeClr val="accent6">
                    <a:lumMod val="75000"/>
                  </a:schemeClr>
                </a:solidFill>
                <a:latin typeface="+mn-lt"/>
              </a:rPr>
              <a:t>Ukraine </a:t>
            </a:r>
            <a:r>
              <a:rPr lang="en-US" b="0" dirty="0">
                <a:solidFill>
                  <a:schemeClr val="accent6">
                    <a:lumMod val="75000"/>
                  </a:schemeClr>
                </a:solidFill>
                <a:latin typeface="+mn-lt"/>
              </a:rPr>
              <a:t>has to cope not with authoritarianism, but: </a:t>
            </a:r>
          </a:p>
          <a:p>
            <a:endParaRPr lang="en-US" b="0" dirty="0">
              <a:solidFill>
                <a:schemeClr val="accent6">
                  <a:lumMod val="75000"/>
                </a:schemeClr>
              </a:solidFill>
              <a:latin typeface="+mn-lt"/>
            </a:endParaRPr>
          </a:p>
          <a:p>
            <a:r>
              <a:rPr lang="en-US" dirty="0">
                <a:solidFill>
                  <a:schemeClr val="accent6">
                    <a:lumMod val="75000"/>
                  </a:schemeClr>
                </a:solidFill>
                <a:latin typeface="+mn-lt"/>
                <a:ea typeface="Segoe UI Symbol"/>
              </a:rPr>
              <a:t>✓</a:t>
            </a:r>
            <a:r>
              <a:rPr lang="en-US" dirty="0">
                <a:solidFill>
                  <a:schemeClr val="accent6">
                    <a:lumMod val="75000"/>
                  </a:schemeClr>
                </a:solidFill>
                <a:latin typeface="+mn-lt"/>
              </a:rPr>
              <a:t> </a:t>
            </a:r>
            <a:r>
              <a:rPr lang="en-US" dirty="0" smtClean="0">
                <a:solidFill>
                  <a:schemeClr val="accent6">
                    <a:lumMod val="75000"/>
                  </a:schemeClr>
                </a:solidFill>
                <a:latin typeface="+mn-lt"/>
              </a:rPr>
              <a:t>   </a:t>
            </a:r>
            <a:r>
              <a:rPr lang="en-US" b="0" dirty="0" smtClean="0">
                <a:solidFill>
                  <a:schemeClr val="accent6">
                    <a:lumMod val="75000"/>
                  </a:schemeClr>
                </a:solidFill>
                <a:latin typeface="+mn-lt"/>
              </a:rPr>
              <a:t>Growing</a:t>
            </a:r>
            <a:r>
              <a:rPr lang="pl-PL" b="0" dirty="0" smtClean="0">
                <a:solidFill>
                  <a:schemeClr val="accent6">
                    <a:lumMod val="75000"/>
                  </a:schemeClr>
                </a:solidFill>
                <a:latin typeface="+mn-lt"/>
              </a:rPr>
              <a:t> </a:t>
            </a:r>
            <a:r>
              <a:rPr lang="en-US" b="0" dirty="0">
                <a:solidFill>
                  <a:schemeClr val="accent6">
                    <a:lumMod val="75000"/>
                  </a:schemeClr>
                </a:solidFill>
                <a:latin typeface="+mn-lt"/>
              </a:rPr>
              <a:t>social populism</a:t>
            </a:r>
          </a:p>
          <a:p>
            <a:endParaRPr lang="en-US" b="0" dirty="0">
              <a:solidFill>
                <a:schemeClr val="accent6">
                  <a:lumMod val="75000"/>
                </a:schemeClr>
              </a:solidFill>
              <a:latin typeface="+mn-lt"/>
            </a:endParaRPr>
          </a:p>
          <a:p>
            <a:r>
              <a:rPr lang="en-US" dirty="0">
                <a:solidFill>
                  <a:schemeClr val="accent6">
                    <a:lumMod val="75000"/>
                  </a:schemeClr>
                </a:solidFill>
                <a:latin typeface="+mn-lt"/>
                <a:ea typeface="Segoe UI Symbol"/>
              </a:rPr>
              <a:t>✓</a:t>
            </a:r>
            <a:r>
              <a:rPr lang="en-US" dirty="0">
                <a:solidFill>
                  <a:schemeClr val="accent6">
                    <a:lumMod val="75000"/>
                  </a:schemeClr>
                </a:solidFill>
                <a:latin typeface="+mn-lt"/>
              </a:rPr>
              <a:t> </a:t>
            </a:r>
            <a:r>
              <a:rPr lang="en-US" dirty="0" smtClean="0">
                <a:solidFill>
                  <a:schemeClr val="accent6">
                    <a:lumMod val="75000"/>
                  </a:schemeClr>
                </a:solidFill>
                <a:latin typeface="+mn-lt"/>
              </a:rPr>
              <a:t>   </a:t>
            </a:r>
            <a:r>
              <a:rPr lang="en-US" b="0" dirty="0" smtClean="0">
                <a:solidFill>
                  <a:schemeClr val="accent6">
                    <a:lumMod val="75000"/>
                  </a:schemeClr>
                </a:solidFill>
                <a:latin typeface="+mn-lt"/>
              </a:rPr>
              <a:t>Involution </a:t>
            </a:r>
            <a:r>
              <a:rPr lang="en-US" b="0" dirty="0">
                <a:solidFill>
                  <a:schemeClr val="accent6">
                    <a:lumMod val="75000"/>
                  </a:schemeClr>
                </a:solidFill>
                <a:latin typeface="+mn-lt"/>
              </a:rPr>
              <a:t>of the constitutionalism and the rule of law</a:t>
            </a:r>
          </a:p>
          <a:p>
            <a:endParaRPr lang="en-US" b="0" dirty="0">
              <a:solidFill>
                <a:schemeClr val="accent6">
                  <a:lumMod val="75000"/>
                </a:schemeClr>
              </a:solidFill>
              <a:latin typeface="+mn-lt"/>
            </a:endParaRPr>
          </a:p>
          <a:p>
            <a:r>
              <a:rPr lang="en-US" dirty="0">
                <a:solidFill>
                  <a:schemeClr val="accent6">
                    <a:lumMod val="75000"/>
                  </a:schemeClr>
                </a:solidFill>
                <a:latin typeface="+mn-lt"/>
                <a:ea typeface="Segoe UI Symbol"/>
              </a:rPr>
              <a:t>✓</a:t>
            </a:r>
            <a:r>
              <a:rPr lang="en-US" dirty="0">
                <a:solidFill>
                  <a:schemeClr val="accent6">
                    <a:lumMod val="75000"/>
                  </a:schemeClr>
                </a:solidFill>
                <a:latin typeface="+mn-lt"/>
              </a:rPr>
              <a:t> </a:t>
            </a:r>
            <a:r>
              <a:rPr lang="en-US" dirty="0" smtClean="0">
                <a:solidFill>
                  <a:schemeClr val="accent6">
                    <a:lumMod val="75000"/>
                  </a:schemeClr>
                </a:solidFill>
                <a:latin typeface="+mn-lt"/>
              </a:rPr>
              <a:t>   </a:t>
            </a:r>
            <a:r>
              <a:rPr lang="en-US" b="0" dirty="0" smtClean="0">
                <a:solidFill>
                  <a:schemeClr val="accent6">
                    <a:lumMod val="75000"/>
                  </a:schemeClr>
                </a:solidFill>
                <a:latin typeface="+mn-lt"/>
              </a:rPr>
              <a:t>If </a:t>
            </a:r>
            <a:r>
              <a:rPr lang="en-US" b="0" dirty="0">
                <a:solidFill>
                  <a:schemeClr val="accent6">
                    <a:lumMod val="75000"/>
                  </a:schemeClr>
                </a:solidFill>
                <a:latin typeface="+mn-lt"/>
              </a:rPr>
              <a:t>not constraint, these will likely lead to: </a:t>
            </a:r>
          </a:p>
          <a:p>
            <a:endParaRPr lang="en-US" b="0" dirty="0">
              <a:solidFill>
                <a:schemeClr val="accent6">
                  <a:lumMod val="75000"/>
                </a:schemeClr>
              </a:solidFill>
              <a:latin typeface="+mn-lt"/>
            </a:endParaRPr>
          </a:p>
          <a:p>
            <a:r>
              <a:rPr lang="en-US" dirty="0">
                <a:solidFill>
                  <a:schemeClr val="accent6">
                    <a:lumMod val="75000"/>
                  </a:schemeClr>
                </a:solidFill>
                <a:latin typeface="+mn-lt"/>
                <a:ea typeface="Segoe UI Symbol"/>
              </a:rPr>
              <a:t>✓</a:t>
            </a:r>
            <a:r>
              <a:rPr lang="en-US" dirty="0">
                <a:solidFill>
                  <a:schemeClr val="accent6">
                    <a:lumMod val="75000"/>
                  </a:schemeClr>
                </a:solidFill>
                <a:latin typeface="+mn-lt"/>
              </a:rPr>
              <a:t> </a:t>
            </a:r>
            <a:r>
              <a:rPr lang="en-US" dirty="0" smtClean="0">
                <a:solidFill>
                  <a:schemeClr val="accent6">
                    <a:lumMod val="75000"/>
                  </a:schemeClr>
                </a:solidFill>
                <a:latin typeface="+mn-lt"/>
              </a:rPr>
              <a:t>   </a:t>
            </a:r>
            <a:r>
              <a:rPr lang="en-US" b="0" dirty="0" smtClean="0">
                <a:solidFill>
                  <a:schemeClr val="accent6">
                    <a:lumMod val="75000"/>
                  </a:schemeClr>
                </a:solidFill>
                <a:latin typeface="+mn-lt"/>
              </a:rPr>
              <a:t>Weakening </a:t>
            </a:r>
            <a:r>
              <a:rPr lang="en-US" b="0" dirty="0">
                <a:solidFill>
                  <a:schemeClr val="accent6">
                    <a:lumMod val="75000"/>
                  </a:schemeClr>
                </a:solidFill>
                <a:latin typeface="+mn-lt"/>
              </a:rPr>
              <a:t>of the state’s governing capacity  </a:t>
            </a:r>
          </a:p>
          <a:p>
            <a:endParaRPr lang="en-US" b="0" dirty="0">
              <a:solidFill>
                <a:schemeClr val="accent6">
                  <a:lumMod val="75000"/>
                </a:schemeClr>
              </a:solidFill>
              <a:latin typeface="+mn-lt"/>
            </a:endParaRPr>
          </a:p>
          <a:p>
            <a:r>
              <a:rPr lang="en-US" dirty="0">
                <a:solidFill>
                  <a:schemeClr val="accent6">
                    <a:lumMod val="75000"/>
                  </a:schemeClr>
                </a:solidFill>
                <a:latin typeface="+mn-lt"/>
                <a:ea typeface="Segoe UI Symbol"/>
              </a:rPr>
              <a:t>✓</a:t>
            </a:r>
            <a:r>
              <a:rPr lang="en-US" dirty="0">
                <a:solidFill>
                  <a:schemeClr val="accent6">
                    <a:lumMod val="75000"/>
                  </a:schemeClr>
                </a:solidFill>
                <a:latin typeface="+mn-lt"/>
              </a:rPr>
              <a:t> </a:t>
            </a:r>
            <a:r>
              <a:rPr lang="en-US" dirty="0" smtClean="0">
                <a:solidFill>
                  <a:schemeClr val="accent6">
                    <a:lumMod val="75000"/>
                  </a:schemeClr>
                </a:solidFill>
                <a:latin typeface="+mn-lt"/>
              </a:rPr>
              <a:t>   </a:t>
            </a:r>
            <a:r>
              <a:rPr lang="en-US" b="0" dirty="0" smtClean="0">
                <a:solidFill>
                  <a:schemeClr val="accent6">
                    <a:lumMod val="75000"/>
                  </a:schemeClr>
                </a:solidFill>
                <a:latin typeface="+mn-lt"/>
              </a:rPr>
              <a:t>Deepening </a:t>
            </a:r>
            <a:r>
              <a:rPr lang="en-US" b="0" dirty="0">
                <a:solidFill>
                  <a:schemeClr val="accent6">
                    <a:lumMod val="75000"/>
                  </a:schemeClr>
                </a:solidFill>
                <a:latin typeface="+mn-lt"/>
              </a:rPr>
              <a:t>of regime hybridization </a:t>
            </a:r>
          </a:p>
          <a:p>
            <a:endParaRPr lang="en-US" dirty="0"/>
          </a:p>
        </p:txBody>
      </p:sp>
    </p:spTree>
    <p:extLst>
      <p:ext uri="{BB962C8B-B14F-4D97-AF65-F5344CB8AC3E}">
        <p14:creationId xmlns:p14="http://schemas.microsoft.com/office/powerpoint/2010/main" val="2774354013"/>
      </p:ext>
    </p:extLst>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r>
              <a:rPr lang="en-US" dirty="0" smtClean="0"/>
              <a:t>Selected bibliography</a:t>
            </a:r>
            <a:endParaRPr lang="uk-UA" dirty="0"/>
          </a:p>
        </p:txBody>
      </p:sp>
      <p:sp>
        <p:nvSpPr>
          <p:cNvPr id="4" name="Объект 3"/>
          <p:cNvSpPr>
            <a:spLocks noGrp="1"/>
          </p:cNvSpPr>
          <p:nvPr>
            <p:ph idx="1"/>
          </p:nvPr>
        </p:nvSpPr>
        <p:spPr>
          <a:xfrm>
            <a:off x="457200" y="1125415"/>
            <a:ext cx="8229600" cy="5152180"/>
          </a:xfrm>
        </p:spPr>
        <p:txBody>
          <a:bodyPr/>
          <a:lstStyle/>
          <a:p>
            <a:r>
              <a:rPr lang="en-US" sz="1200" b="0" dirty="0">
                <a:latin typeface="+mn-lt"/>
              </a:rPr>
              <a:t>Almond, G., </a:t>
            </a:r>
            <a:r>
              <a:rPr lang="en-US" sz="1200" b="0" dirty="0" err="1">
                <a:latin typeface="+mn-lt"/>
              </a:rPr>
              <a:t>Verba</a:t>
            </a:r>
            <a:r>
              <a:rPr lang="en-US" sz="1200" b="0" dirty="0">
                <a:latin typeface="+mn-lt"/>
              </a:rPr>
              <a:t>, S. (1963). </a:t>
            </a:r>
            <a:r>
              <a:rPr lang="en-US" sz="1200" b="0" i="1" dirty="0">
                <a:latin typeface="+mn-lt"/>
              </a:rPr>
              <a:t>The Civic Culture: Political Attitudes and Democracy in Five Nations</a:t>
            </a:r>
            <a:r>
              <a:rPr lang="en-US" sz="1200" b="0" dirty="0">
                <a:latin typeface="+mn-lt"/>
              </a:rPr>
              <a:t>. Princeton: Princeton University Press.</a:t>
            </a:r>
            <a:endParaRPr lang="uk-UA" sz="1200" b="0" dirty="0">
              <a:latin typeface="+mn-lt"/>
            </a:endParaRPr>
          </a:p>
          <a:p>
            <a:r>
              <a:rPr lang="en-US" sz="1200" b="0" dirty="0" err="1">
                <a:latin typeface="+mn-lt"/>
              </a:rPr>
              <a:t>Altemeyer</a:t>
            </a:r>
            <a:r>
              <a:rPr lang="en-US" sz="1200" b="0" dirty="0">
                <a:latin typeface="+mn-lt"/>
              </a:rPr>
              <a:t>, B. (2006). </a:t>
            </a:r>
            <a:r>
              <a:rPr lang="en-US" sz="1200" b="0" i="1" dirty="0">
                <a:latin typeface="+mn-lt"/>
              </a:rPr>
              <a:t>The Authoritarians</a:t>
            </a:r>
            <a:r>
              <a:rPr lang="en-US" sz="1200" b="0" dirty="0">
                <a:latin typeface="+mn-lt"/>
              </a:rPr>
              <a:t>. Winnipeg: University of Manitoba. </a:t>
            </a:r>
            <a:endParaRPr lang="uk-UA" sz="1200" b="0" dirty="0">
              <a:latin typeface="+mn-lt"/>
            </a:endParaRPr>
          </a:p>
          <a:p>
            <a:r>
              <a:rPr lang="en-US" sz="1200" b="0" dirty="0">
                <a:latin typeface="+mn-lt"/>
              </a:rPr>
              <a:t>Eckstein, H. (1966). </a:t>
            </a:r>
            <a:r>
              <a:rPr lang="en-US" sz="1200" b="0" i="1" dirty="0">
                <a:latin typeface="+mn-lt"/>
              </a:rPr>
              <a:t>A Theory of Stable Democracy.</a:t>
            </a:r>
            <a:r>
              <a:rPr lang="en-US" sz="1200" b="0" dirty="0">
                <a:latin typeface="+mn-lt"/>
              </a:rPr>
              <a:t> Princeton</a:t>
            </a:r>
            <a:r>
              <a:rPr lang="en-US" sz="1200" b="0" i="1" dirty="0">
                <a:latin typeface="+mn-lt"/>
              </a:rPr>
              <a:t>, </a:t>
            </a:r>
            <a:r>
              <a:rPr lang="en-US" sz="1200" b="0" dirty="0">
                <a:latin typeface="+mn-lt"/>
              </a:rPr>
              <a:t>NJ: Princeton University Press. </a:t>
            </a:r>
            <a:endParaRPr lang="uk-UA" sz="1200" b="0" dirty="0">
              <a:latin typeface="+mn-lt"/>
            </a:endParaRPr>
          </a:p>
          <a:p>
            <a:r>
              <a:rPr lang="en-US" sz="1200" b="0" dirty="0">
                <a:latin typeface="+mn-lt"/>
              </a:rPr>
              <a:t>Eckstein, H. (1977). Congruence Theory Explained. UC Irvine: Center for the Study of Democracy, Retrieved from: </a:t>
            </a:r>
            <a:r>
              <a:rPr lang="en-US" sz="1200" b="0" u="sng" dirty="0">
                <a:latin typeface="+mn-lt"/>
                <a:hlinkClick r:id="rId2"/>
              </a:rPr>
              <a:t>https://escholarship.org/uc/item/2wb616g6</a:t>
            </a:r>
            <a:endParaRPr lang="uk-UA" sz="1200" b="0" dirty="0">
              <a:latin typeface="+mn-lt"/>
            </a:endParaRPr>
          </a:p>
          <a:p>
            <a:r>
              <a:rPr lang="en-US" sz="1200" b="0" dirty="0">
                <a:latin typeface="+mn-lt"/>
              </a:rPr>
              <a:t> Eckstein, H.(1991). Regarding Politics: Essays on Political Theory, Stability, and Change. Berkeley: University of California Press </a:t>
            </a:r>
            <a:endParaRPr lang="uk-UA" sz="1200" b="0" dirty="0">
              <a:latin typeface="+mn-lt"/>
            </a:endParaRPr>
          </a:p>
          <a:p>
            <a:r>
              <a:rPr lang="en-US" sz="1200" b="0" dirty="0">
                <a:latin typeface="+mn-lt"/>
              </a:rPr>
              <a:t>Kirsch, H., </a:t>
            </a:r>
            <a:r>
              <a:rPr lang="en-US" sz="1200" b="0" dirty="0" err="1">
                <a:latin typeface="+mn-lt"/>
              </a:rPr>
              <a:t>Welzel</a:t>
            </a:r>
            <a:r>
              <a:rPr lang="en-US" sz="1200" b="0" dirty="0">
                <a:latin typeface="+mn-lt"/>
              </a:rPr>
              <a:t>, Ch. (2018). Democracy Misunderstood: Authoritarian Notions of Democracy Around the Globe. </a:t>
            </a:r>
            <a:r>
              <a:rPr lang="en-US" sz="1200" b="0" i="1" dirty="0">
                <a:latin typeface="+mn-lt"/>
              </a:rPr>
              <a:t>Social Forces, 97,1</a:t>
            </a:r>
            <a:r>
              <a:rPr lang="en-US" sz="1200" b="0" dirty="0">
                <a:latin typeface="+mn-lt"/>
              </a:rPr>
              <a:t>–</a:t>
            </a:r>
            <a:r>
              <a:rPr lang="en-US" sz="1200" b="0" i="1" dirty="0">
                <a:latin typeface="+mn-lt"/>
              </a:rPr>
              <a:t>33. </a:t>
            </a:r>
            <a:r>
              <a:rPr lang="en-US" sz="1200" b="0" u="sng" dirty="0">
                <a:latin typeface="+mn-lt"/>
                <a:hlinkClick r:id="rId3"/>
              </a:rPr>
              <a:t>https://doi.org/10.1093/sf/soy114</a:t>
            </a:r>
            <a:endParaRPr lang="uk-UA" sz="1200" b="0" dirty="0">
              <a:latin typeface="+mn-lt"/>
            </a:endParaRPr>
          </a:p>
          <a:p>
            <a:r>
              <a:rPr lang="en-US" sz="1200" b="0" dirty="0">
                <a:latin typeface="+mn-lt"/>
              </a:rPr>
              <a:t> </a:t>
            </a:r>
            <a:r>
              <a:rPr lang="en-US" sz="1200" b="0" dirty="0" err="1">
                <a:latin typeface="+mn-lt"/>
              </a:rPr>
              <a:t>Levitsky</a:t>
            </a:r>
            <a:r>
              <a:rPr lang="en-US" sz="1200" b="0" dirty="0">
                <a:latin typeface="+mn-lt"/>
              </a:rPr>
              <a:t>, S., Way, L. A. (2010). </a:t>
            </a:r>
            <a:r>
              <a:rPr lang="en-US" sz="1200" b="0" i="1" dirty="0">
                <a:latin typeface="+mn-lt"/>
              </a:rPr>
              <a:t>Competitive Authoritarianism: Hybrid Regimes after the Cold War</a:t>
            </a:r>
            <a:r>
              <a:rPr lang="en-US" sz="1200" b="0" dirty="0">
                <a:latin typeface="+mn-lt"/>
              </a:rPr>
              <a:t>. Problems of International Politics. Cambridge: Cambridge University Press.</a:t>
            </a:r>
            <a:endParaRPr lang="uk-UA" sz="1200" b="0" dirty="0">
              <a:latin typeface="+mn-lt"/>
            </a:endParaRPr>
          </a:p>
          <a:p>
            <a:r>
              <a:rPr lang="en-US" sz="1200" b="0" dirty="0">
                <a:latin typeface="+mn-lt"/>
              </a:rPr>
              <a:t> Linz, J. (1975). Totalitarian and Authoritarian Regimes. In: Greenstein F. I., et. al. (eds.), </a:t>
            </a:r>
            <a:r>
              <a:rPr lang="en-US" sz="1200" b="0" i="1" dirty="0">
                <a:latin typeface="+mn-lt"/>
              </a:rPr>
              <a:t>Handbook of Political Science</a:t>
            </a:r>
            <a:r>
              <a:rPr lang="en-US" sz="1200" b="0" dirty="0">
                <a:latin typeface="+mn-lt"/>
              </a:rPr>
              <a:t>, Vol. 3: Macro-Political Theory, Reading, Mass: Addison-Wesley.</a:t>
            </a:r>
            <a:endParaRPr lang="uk-UA" sz="1200" b="0" dirty="0">
              <a:latin typeface="+mn-lt"/>
            </a:endParaRPr>
          </a:p>
          <a:p>
            <a:r>
              <a:rPr lang="en-US" sz="1200" b="0" dirty="0">
                <a:latin typeface="+mn-lt"/>
              </a:rPr>
              <a:t> </a:t>
            </a:r>
            <a:r>
              <a:rPr lang="en-US" sz="1200" b="0" dirty="0" err="1">
                <a:latin typeface="+mn-lt"/>
              </a:rPr>
              <a:t>Matsiyevsky</a:t>
            </a:r>
            <a:r>
              <a:rPr lang="en-US" sz="1200" b="0" dirty="0">
                <a:latin typeface="+mn-lt"/>
              </a:rPr>
              <a:t>, Y. (2018). Ukraine’s Regime Is Less Stable than It Was under </a:t>
            </a:r>
            <a:r>
              <a:rPr lang="en-US" sz="1200" b="0" dirty="0" err="1">
                <a:latin typeface="+mn-lt"/>
              </a:rPr>
              <a:t>Yanukovych</a:t>
            </a:r>
            <a:r>
              <a:rPr lang="en-US" sz="1200" b="0" dirty="0">
                <a:latin typeface="+mn-lt"/>
              </a:rPr>
              <a:t>: A Third Year Comparison”. PONARS Eurasia policy memo # 517, Retrieved from </a:t>
            </a:r>
            <a:r>
              <a:rPr lang="en-US" sz="1200" b="0" u="sng" dirty="0">
                <a:latin typeface="+mn-lt"/>
                <a:hlinkClick r:id="rId4"/>
              </a:rPr>
              <a:t>http://</a:t>
            </a:r>
            <a:r>
              <a:rPr lang="en-US" sz="1200" b="0" u="sng" dirty="0" smtClean="0">
                <a:latin typeface="+mn-lt"/>
                <a:hlinkClick r:id="rId4"/>
              </a:rPr>
              <a:t>www.ponarseurasia.org/memo/ukraine-regime-less-stable-than-under-yanukovych-third-year-comparison</a:t>
            </a:r>
            <a:endParaRPr lang="en-US" sz="1200" b="0" u="sng" dirty="0" smtClean="0">
              <a:latin typeface="+mn-lt"/>
            </a:endParaRPr>
          </a:p>
          <a:p>
            <a:r>
              <a:rPr lang="en-US" sz="1200" b="0" dirty="0" err="1">
                <a:latin typeface="+mn-lt"/>
              </a:rPr>
              <a:t>Matsiyevsky</a:t>
            </a:r>
            <a:r>
              <a:rPr lang="en-US" sz="1200" b="0" dirty="0">
                <a:latin typeface="+mn-lt"/>
              </a:rPr>
              <a:t>, Y. (2018). Revolution without Regime Change: The Evidence from the Post-</a:t>
            </a:r>
            <a:r>
              <a:rPr lang="en-US" sz="1200" b="0" dirty="0" err="1">
                <a:latin typeface="+mn-lt"/>
              </a:rPr>
              <a:t>Euromaidan</a:t>
            </a:r>
            <a:r>
              <a:rPr lang="en-US" sz="1200" b="0" dirty="0">
                <a:latin typeface="+mn-lt"/>
              </a:rPr>
              <a:t> Ukraine. </a:t>
            </a:r>
            <a:r>
              <a:rPr lang="en-US" sz="1200" b="0" i="1" dirty="0">
                <a:latin typeface="+mn-lt"/>
              </a:rPr>
              <a:t>Communist and Post-Communist Studies,</a:t>
            </a:r>
            <a:r>
              <a:rPr lang="en-US" sz="1200" b="0" dirty="0">
                <a:latin typeface="+mn-lt"/>
              </a:rPr>
              <a:t> 51(4), 349–359. </a:t>
            </a:r>
            <a:r>
              <a:rPr lang="en-US" sz="1200" b="0" u="sng" dirty="0">
                <a:latin typeface="+mn-lt"/>
                <a:hlinkClick r:id="rId5" tooltip="Persistent link using digital object identifier"/>
              </a:rPr>
              <a:t>https://doi.org/10.1016/j.postcomstud.2018.11.001</a:t>
            </a:r>
            <a:endParaRPr lang="uk-UA" sz="1200" b="0" dirty="0">
              <a:latin typeface="+mn-lt"/>
            </a:endParaRPr>
          </a:p>
          <a:p>
            <a:r>
              <a:rPr lang="en-US" sz="1200" b="0" dirty="0">
                <a:latin typeface="+mn-lt"/>
              </a:rPr>
              <a:t> Way, L. (2015). </a:t>
            </a:r>
            <a:r>
              <a:rPr lang="en-US" sz="1200" b="0" i="1" dirty="0">
                <a:latin typeface="+mn-lt"/>
              </a:rPr>
              <a:t>Pluralism by Default: Weak Autocrats and the Rise of Competitive Politics</a:t>
            </a:r>
            <a:r>
              <a:rPr lang="en-US" sz="1200" b="0" dirty="0">
                <a:latin typeface="+mn-lt"/>
              </a:rPr>
              <a:t>.  Baltimore: Johns Hopkins University Press.</a:t>
            </a:r>
            <a:endParaRPr lang="uk-UA" sz="1200" b="0" dirty="0">
              <a:latin typeface="+mn-lt"/>
            </a:endParaRPr>
          </a:p>
          <a:p>
            <a:r>
              <a:rPr lang="en-US" sz="1200" b="0" dirty="0" err="1"/>
              <a:t>Welzel</a:t>
            </a:r>
            <a:r>
              <a:rPr lang="en-US" sz="1200" b="0" dirty="0"/>
              <a:t>, Ch. (2013). </a:t>
            </a:r>
            <a:r>
              <a:rPr lang="en-US" sz="1200" b="0" i="1" dirty="0"/>
              <a:t>Freedom Rising</a:t>
            </a:r>
            <a:r>
              <a:rPr lang="en-US" sz="1200" b="0" dirty="0"/>
              <a:t>. Online Appendix. Retrieved from </a:t>
            </a:r>
            <a:r>
              <a:rPr lang="en-US" sz="1200" b="0" u="sng" dirty="0">
                <a:hlinkClick r:id="rId6"/>
              </a:rPr>
              <a:t>https://www.cambridge.org/de/files/8613/8054/8416/FreedomRising_OA.pdf</a:t>
            </a:r>
            <a:endParaRPr lang="uk-UA" sz="1200" b="0" dirty="0"/>
          </a:p>
          <a:p>
            <a:r>
              <a:rPr lang="en-US" sz="1200" b="0" dirty="0" err="1"/>
              <a:t>Welzel</a:t>
            </a:r>
            <a:r>
              <a:rPr lang="en-US" sz="1200" b="0" dirty="0"/>
              <a:t>, Ch., </a:t>
            </a:r>
            <a:r>
              <a:rPr lang="en-US" sz="1200" b="0" dirty="0" err="1"/>
              <a:t>Inglehart</a:t>
            </a:r>
            <a:r>
              <a:rPr lang="en-US" sz="1200" b="0" dirty="0"/>
              <a:t> R., (2009). Political Culture, Mass beliefs, and Value Change. In: Ch. </a:t>
            </a:r>
            <a:r>
              <a:rPr lang="en-US" sz="1200" b="0" dirty="0" err="1"/>
              <a:t>Haerpfer</a:t>
            </a:r>
            <a:r>
              <a:rPr lang="en-US" sz="1200" b="0" dirty="0"/>
              <a:t>, P. </a:t>
            </a:r>
            <a:r>
              <a:rPr lang="en-US" sz="1200" b="0" dirty="0" err="1"/>
              <a:t>Bernhagen</a:t>
            </a:r>
            <a:r>
              <a:rPr lang="en-US" sz="1200" b="0" dirty="0"/>
              <a:t>, R.F. </a:t>
            </a:r>
            <a:r>
              <a:rPr lang="en-US" sz="1200" b="0" dirty="0" err="1"/>
              <a:t>Inglehart</a:t>
            </a:r>
            <a:r>
              <a:rPr lang="en-US" sz="1200" b="0" dirty="0"/>
              <a:t>, </a:t>
            </a:r>
            <a:r>
              <a:rPr lang="en-US" sz="1200" b="0" dirty="0" err="1"/>
              <a:t>Ch.Welzel</a:t>
            </a:r>
            <a:r>
              <a:rPr lang="en-US" sz="1200" b="0" dirty="0"/>
              <a:t>, (Eds.), </a:t>
            </a:r>
            <a:r>
              <a:rPr lang="en-US" sz="1200" b="0" i="1" dirty="0"/>
              <a:t>Democratization</a:t>
            </a:r>
            <a:r>
              <a:rPr lang="en-US" sz="1200" b="0" dirty="0"/>
              <a:t>. Oxford: Oxford University Press</a:t>
            </a:r>
            <a:r>
              <a:rPr lang="en-US" sz="1200" b="0" dirty="0" smtClean="0"/>
              <a:t>.</a:t>
            </a:r>
            <a:r>
              <a:rPr lang="uk-UA" sz="1200" b="0" dirty="0" smtClean="0"/>
              <a:t> </a:t>
            </a:r>
            <a:endParaRPr lang="uk-UA" sz="1200" b="0" dirty="0"/>
          </a:p>
        </p:txBody>
      </p:sp>
    </p:spTree>
    <p:extLst>
      <p:ext uri="{BB962C8B-B14F-4D97-AF65-F5344CB8AC3E}">
        <p14:creationId xmlns:p14="http://schemas.microsoft.com/office/powerpoint/2010/main" val="407076600"/>
      </p:ext>
    </p:extLst>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r>
              <a:rPr lang="en-US" dirty="0"/>
              <a:t>Selected bibliography</a:t>
            </a:r>
            <a:endParaRPr lang="uk-UA" dirty="0"/>
          </a:p>
        </p:txBody>
      </p:sp>
      <p:sp>
        <p:nvSpPr>
          <p:cNvPr id="4" name="Объект 3"/>
          <p:cNvSpPr>
            <a:spLocks noGrp="1"/>
          </p:cNvSpPr>
          <p:nvPr>
            <p:ph idx="1"/>
          </p:nvPr>
        </p:nvSpPr>
        <p:spPr>
          <a:xfrm>
            <a:off x="363415" y="1219200"/>
            <a:ext cx="8510954" cy="4930581"/>
          </a:xfrm>
        </p:spPr>
        <p:txBody>
          <a:bodyPr/>
          <a:lstStyle/>
          <a:p>
            <a:r>
              <a:rPr lang="uk-UA" sz="1200" b="0" dirty="0" err="1">
                <a:latin typeface="+mn-lt"/>
              </a:rPr>
              <a:t>Мацієвський</a:t>
            </a:r>
            <a:r>
              <a:rPr lang="uk-UA" sz="1200" b="0" dirty="0">
                <a:latin typeface="+mn-lt"/>
              </a:rPr>
              <a:t>, Ю. (2020). Змішані цінності і суспільні обмеження: чому запит на «сильну руку» не призведе до авторитаризму в Україні. Соціологія: теорія, методи, маркетинг, 4, 43–67. DOI 10.15407/sociology2020.04.043</a:t>
            </a:r>
            <a:endParaRPr lang="en-US" sz="1200" b="0" dirty="0">
              <a:latin typeface="+mn-lt"/>
            </a:endParaRPr>
          </a:p>
          <a:p>
            <a:r>
              <a:rPr lang="uk-UA" sz="1200" b="0" dirty="0" err="1" smtClean="0">
                <a:latin typeface="+mn-lt"/>
              </a:rPr>
              <a:t>Мацієвський</a:t>
            </a:r>
            <a:r>
              <a:rPr lang="uk-UA" sz="1200" b="0" dirty="0">
                <a:latin typeface="+mn-lt"/>
              </a:rPr>
              <a:t>, Ю. (2020). Від партій-субститутів до справжніх партій: чи можливо це в Україні? </a:t>
            </a:r>
            <a:r>
              <a:rPr lang="uk-UA" sz="1200" b="0" i="1" dirty="0">
                <a:latin typeface="+mn-lt"/>
              </a:rPr>
              <a:t>Політичні партії і вибори: українські та світові практики</a:t>
            </a:r>
            <a:r>
              <a:rPr lang="uk-UA" sz="1200" b="0" dirty="0">
                <a:latin typeface="+mn-lt"/>
              </a:rPr>
              <a:t>: Зб. ст. і тез за результатами IV міжнародної наукової конференції “Політичні партії і вибори: українські та світові практики”. А. Романюк і В. Литвин (ред.). (Вип. 4, сс. 282–286). Львів: Львівський національний університет імені Івана Франка. </a:t>
            </a:r>
            <a:r>
              <a:rPr lang="en-US" sz="1200" b="0" dirty="0">
                <a:latin typeface="+mn-lt"/>
                <a:hlinkClick r:id="rId2"/>
              </a:rPr>
              <a:t>https://eprints.oa.edu.ua/8388</a:t>
            </a:r>
            <a:r>
              <a:rPr lang="en-US" sz="1200" b="0" dirty="0" smtClean="0">
                <a:latin typeface="+mn-lt"/>
                <a:hlinkClick r:id="rId2"/>
              </a:rPr>
              <a:t>/</a:t>
            </a:r>
            <a:endParaRPr lang="en-US" sz="1200" b="0" dirty="0" smtClean="0">
              <a:latin typeface="+mn-lt"/>
            </a:endParaRPr>
          </a:p>
          <a:p>
            <a:r>
              <a:rPr lang="uk-UA" sz="1200" b="0" dirty="0" err="1" smtClean="0">
                <a:latin typeface="+mn-lt"/>
              </a:rPr>
              <a:t>Мациевский</a:t>
            </a:r>
            <a:r>
              <a:rPr lang="ru-RU" sz="1200" b="0" dirty="0">
                <a:latin typeface="+mn-lt"/>
              </a:rPr>
              <a:t>,</a:t>
            </a:r>
            <a:r>
              <a:rPr lang="uk-UA" sz="1200" b="0" dirty="0">
                <a:latin typeface="+mn-lt"/>
              </a:rPr>
              <a:t> Ю</a:t>
            </a:r>
            <a:r>
              <a:rPr lang="ru-RU" sz="1200" b="0" dirty="0">
                <a:latin typeface="+mn-lt"/>
              </a:rPr>
              <a:t>. (</a:t>
            </a:r>
            <a:r>
              <a:rPr lang="uk-UA" sz="1200" b="0" dirty="0">
                <a:latin typeface="+mn-lt"/>
              </a:rPr>
              <a:t>2018</a:t>
            </a:r>
            <a:r>
              <a:rPr lang="ru-RU" sz="1200" b="0" dirty="0">
                <a:latin typeface="+mn-lt"/>
              </a:rPr>
              <a:t>)</a:t>
            </a:r>
            <a:r>
              <a:rPr lang="uk-UA" sz="1200" b="0" dirty="0">
                <a:latin typeface="+mn-lt"/>
              </a:rPr>
              <a:t>. В </a:t>
            </a:r>
            <a:r>
              <a:rPr lang="uk-UA" sz="1200" b="0" dirty="0" err="1">
                <a:latin typeface="+mn-lt"/>
              </a:rPr>
              <a:t>ловушке</a:t>
            </a:r>
            <a:r>
              <a:rPr lang="uk-UA" sz="1200" b="0" dirty="0">
                <a:latin typeface="+mn-lt"/>
              </a:rPr>
              <a:t> </a:t>
            </a:r>
            <a:r>
              <a:rPr lang="uk-UA" sz="1200" b="0" dirty="0" err="1">
                <a:latin typeface="+mn-lt"/>
              </a:rPr>
              <a:t>гибридности</a:t>
            </a:r>
            <a:r>
              <a:rPr lang="uk-UA" sz="1200" b="0" dirty="0">
                <a:latin typeface="+mn-lt"/>
              </a:rPr>
              <a:t>: </a:t>
            </a:r>
            <a:r>
              <a:rPr lang="uk-UA" sz="1200" b="0" dirty="0" err="1">
                <a:latin typeface="+mn-lt"/>
              </a:rPr>
              <a:t>политический</a:t>
            </a:r>
            <a:r>
              <a:rPr lang="uk-UA" sz="1200" b="0" dirty="0">
                <a:latin typeface="+mn-lt"/>
              </a:rPr>
              <a:t> режим в </a:t>
            </a:r>
            <a:r>
              <a:rPr lang="uk-UA" sz="1200" b="0" dirty="0" err="1">
                <a:latin typeface="+mn-lt"/>
              </a:rPr>
              <a:t>Украине</a:t>
            </a:r>
            <a:r>
              <a:rPr lang="uk-UA" sz="1200" b="0" dirty="0">
                <a:latin typeface="+mn-lt"/>
              </a:rPr>
              <a:t> </a:t>
            </a:r>
            <a:r>
              <a:rPr lang="uk-UA" sz="1200" b="0" dirty="0" err="1">
                <a:latin typeface="+mn-lt"/>
              </a:rPr>
              <a:t>после</a:t>
            </a:r>
            <a:r>
              <a:rPr lang="uk-UA" sz="1200" b="0" dirty="0">
                <a:latin typeface="+mn-lt"/>
              </a:rPr>
              <a:t> </a:t>
            </a:r>
            <a:r>
              <a:rPr lang="uk-UA" sz="1200" b="0" dirty="0" err="1">
                <a:latin typeface="+mn-lt"/>
              </a:rPr>
              <a:t>революции</a:t>
            </a:r>
            <a:r>
              <a:rPr lang="uk-UA" sz="1200" b="0" dirty="0">
                <a:latin typeface="+mn-lt"/>
              </a:rPr>
              <a:t> 2014 </a:t>
            </a:r>
            <a:r>
              <a:rPr lang="uk-UA" sz="1200" b="0" dirty="0" err="1">
                <a:latin typeface="+mn-lt"/>
              </a:rPr>
              <a:t>года</a:t>
            </a:r>
            <a:r>
              <a:rPr lang="uk-UA" sz="1200" b="0" dirty="0">
                <a:latin typeface="+mn-lt"/>
              </a:rPr>
              <a:t>. </a:t>
            </a:r>
            <a:r>
              <a:rPr lang="uk-UA" sz="1200" b="0" i="1" dirty="0" err="1">
                <a:latin typeface="+mn-lt"/>
              </a:rPr>
              <a:t>Полис</a:t>
            </a:r>
            <a:r>
              <a:rPr lang="uk-UA" sz="1200" b="0" i="1" dirty="0">
                <a:latin typeface="+mn-lt"/>
              </a:rPr>
              <a:t>. </a:t>
            </a:r>
            <a:r>
              <a:rPr lang="uk-UA" sz="1200" b="0" i="1" dirty="0" err="1">
                <a:latin typeface="+mn-lt"/>
              </a:rPr>
              <a:t>Политические</a:t>
            </a:r>
            <a:r>
              <a:rPr lang="uk-UA" sz="1200" b="0" i="1" dirty="0">
                <a:latin typeface="+mn-lt"/>
              </a:rPr>
              <a:t> </a:t>
            </a:r>
            <a:r>
              <a:rPr lang="uk-UA" sz="1200" b="0" i="1" dirty="0" err="1">
                <a:latin typeface="+mn-lt"/>
              </a:rPr>
              <a:t>исследования</a:t>
            </a:r>
            <a:r>
              <a:rPr lang="ru-RU" sz="1200" b="0" i="1" dirty="0">
                <a:latin typeface="+mn-lt"/>
              </a:rPr>
              <a:t>,</a:t>
            </a:r>
            <a:r>
              <a:rPr lang="uk-UA" sz="1200" b="0" dirty="0">
                <a:latin typeface="+mn-lt"/>
              </a:rPr>
              <a:t>1</a:t>
            </a:r>
            <a:r>
              <a:rPr lang="ru-RU" sz="1200" b="0" dirty="0">
                <a:latin typeface="+mn-lt"/>
              </a:rPr>
              <a:t>,</a:t>
            </a:r>
            <a:r>
              <a:rPr lang="uk-UA" sz="1200" b="0" dirty="0">
                <a:latin typeface="+mn-lt"/>
              </a:rPr>
              <a:t> 96–115. </a:t>
            </a:r>
            <a:r>
              <a:rPr lang="uk-UA" sz="1200" b="0" u="sng" dirty="0">
                <a:latin typeface="+mn-lt"/>
                <a:hlinkClick r:id="rId3"/>
              </a:rPr>
              <a:t>https://doi.org/10.17976/jpps/2018.01.07</a:t>
            </a:r>
            <a:endParaRPr lang="uk-UA" sz="1200" b="0" dirty="0">
              <a:latin typeface="+mn-lt"/>
            </a:endParaRPr>
          </a:p>
          <a:p>
            <a:r>
              <a:rPr lang="uk-UA" sz="1200" b="0" dirty="0" err="1" smtClean="0">
                <a:latin typeface="+mn-lt"/>
              </a:rPr>
              <a:t>Мацієвський</a:t>
            </a:r>
            <a:r>
              <a:rPr lang="uk-UA" sz="1200" b="0" dirty="0">
                <a:latin typeface="+mn-lt"/>
              </a:rPr>
              <a:t>, Ю. (2012) </a:t>
            </a:r>
            <a:r>
              <a:rPr lang="uk-UA" sz="1200" b="0" i="1" dirty="0">
                <a:latin typeface="+mn-lt"/>
              </a:rPr>
              <a:t>Пастка обмеженого доступу.</a:t>
            </a:r>
            <a:r>
              <a:rPr lang="uk-UA" sz="1200" b="0" dirty="0">
                <a:latin typeface="+mn-lt"/>
              </a:rPr>
              <a:t> Критика (5</a:t>
            </a:r>
            <a:r>
              <a:rPr lang="en-US" sz="1200" b="0" dirty="0">
                <a:latin typeface="+mn-lt"/>
              </a:rPr>
              <a:t>:</a:t>
            </a:r>
            <a:r>
              <a:rPr lang="uk-UA" sz="1200" b="0" dirty="0">
                <a:latin typeface="+mn-lt"/>
              </a:rPr>
              <a:t>175</a:t>
            </a:r>
            <a:r>
              <a:rPr lang="en-US" sz="1200" b="0" dirty="0">
                <a:latin typeface="+mn-lt"/>
              </a:rPr>
              <a:t>)</a:t>
            </a:r>
            <a:r>
              <a:rPr lang="uk-UA" sz="1200" b="0" dirty="0">
                <a:latin typeface="+mn-lt"/>
              </a:rPr>
              <a:t>. </a:t>
            </a:r>
            <a:r>
              <a:rPr lang="uk-UA" sz="1200" b="0" dirty="0" err="1">
                <a:latin typeface="+mn-lt"/>
              </a:rPr>
              <a:t>pp</a:t>
            </a:r>
            <a:r>
              <a:rPr lang="uk-UA" sz="1200" b="0" dirty="0">
                <a:latin typeface="+mn-lt"/>
              </a:rPr>
              <a:t>. 2-6</a:t>
            </a:r>
            <a:r>
              <a:rPr lang="uk-UA" sz="1200" b="0" dirty="0" smtClean="0">
                <a:latin typeface="+mn-lt"/>
              </a:rPr>
              <a:t>.</a:t>
            </a:r>
            <a:r>
              <a:rPr lang="en-US" sz="1200" b="0" dirty="0">
                <a:latin typeface="+mn-lt"/>
              </a:rPr>
              <a:t> </a:t>
            </a:r>
            <a:r>
              <a:rPr lang="en-US" sz="1200" b="0" dirty="0">
                <a:latin typeface="+mn-lt"/>
                <a:hlinkClick r:id="rId4"/>
              </a:rPr>
              <a:t>https://eprints.oa.edu.ua/1420</a:t>
            </a:r>
            <a:r>
              <a:rPr lang="en-US" sz="1200" b="0" dirty="0" smtClean="0">
                <a:latin typeface="+mn-lt"/>
                <a:hlinkClick r:id="rId4"/>
              </a:rPr>
              <a:t>/</a:t>
            </a:r>
            <a:endParaRPr lang="en-US" sz="1200" b="0" dirty="0" smtClean="0">
              <a:latin typeface="+mn-lt"/>
            </a:endParaRPr>
          </a:p>
          <a:p>
            <a:r>
              <a:rPr lang="uk-UA" sz="1200" b="0" dirty="0" err="1" smtClean="0">
                <a:latin typeface="+mn-lt"/>
              </a:rPr>
              <a:t>Мацієвський</a:t>
            </a:r>
            <a:r>
              <a:rPr lang="uk-UA" sz="1200" b="0" dirty="0">
                <a:latin typeface="+mn-lt"/>
              </a:rPr>
              <a:t>, Ю. (2011). Інволюція конституціоналізму і </a:t>
            </a:r>
            <a:r>
              <a:rPr lang="uk-UA" sz="1200" b="0" dirty="0" err="1">
                <a:latin typeface="+mn-lt"/>
              </a:rPr>
              <a:t>квазі-авторитарний</a:t>
            </a:r>
            <a:r>
              <a:rPr lang="uk-UA" sz="1200" b="0" dirty="0">
                <a:latin typeface="+mn-lt"/>
              </a:rPr>
              <a:t> режим в Україні. </a:t>
            </a:r>
            <a:r>
              <a:rPr lang="uk-UA" sz="1200" b="0" i="1" dirty="0">
                <a:latin typeface="+mn-lt"/>
              </a:rPr>
              <a:t>Вибори і демократія, </a:t>
            </a:r>
            <a:r>
              <a:rPr lang="uk-UA" sz="1200" b="0" dirty="0">
                <a:latin typeface="+mn-lt"/>
              </a:rPr>
              <a:t>Вип. 3, 49–56</a:t>
            </a:r>
            <a:r>
              <a:rPr lang="uk-UA" sz="1200" b="0" dirty="0" smtClean="0">
                <a:latin typeface="+mn-lt"/>
              </a:rPr>
              <a:t>.</a:t>
            </a:r>
            <a:r>
              <a:rPr lang="en-US" sz="1200" b="0" dirty="0">
                <a:latin typeface="+mn-lt"/>
              </a:rPr>
              <a:t> </a:t>
            </a:r>
            <a:r>
              <a:rPr lang="en-US" sz="1200" b="0" dirty="0">
                <a:latin typeface="+mn-lt"/>
                <a:hlinkClick r:id="rId5"/>
              </a:rPr>
              <a:t>https://eprints.oa.edu.ua/1118</a:t>
            </a:r>
            <a:r>
              <a:rPr lang="en-US" sz="1200" b="0" dirty="0" smtClean="0">
                <a:latin typeface="+mn-lt"/>
                <a:hlinkClick r:id="rId5"/>
              </a:rPr>
              <a:t>/</a:t>
            </a:r>
            <a:endParaRPr lang="en-US" sz="1200" b="0" dirty="0" smtClean="0">
              <a:latin typeface="+mn-lt"/>
            </a:endParaRPr>
          </a:p>
          <a:p>
            <a:r>
              <a:rPr lang="uk-UA" sz="1200" b="0" dirty="0" err="1">
                <a:latin typeface="+mn-lt"/>
              </a:rPr>
              <a:t>Мацієвський</a:t>
            </a:r>
            <a:r>
              <a:rPr lang="uk-UA" sz="1200" b="0" dirty="0">
                <a:latin typeface="+mn-lt"/>
              </a:rPr>
              <a:t>  Ю</a:t>
            </a:r>
            <a:r>
              <a:rPr lang="en-US" sz="1200" b="0" dirty="0">
                <a:latin typeface="+mn-lt"/>
              </a:rPr>
              <a:t>. (</a:t>
            </a:r>
            <a:r>
              <a:rPr lang="uk-UA" sz="1200" b="0" dirty="0">
                <a:latin typeface="+mn-lt"/>
              </a:rPr>
              <a:t>2012</a:t>
            </a:r>
            <a:r>
              <a:rPr lang="en-US" sz="1200" b="0" dirty="0">
                <a:latin typeface="+mn-lt"/>
              </a:rPr>
              <a:t>) </a:t>
            </a:r>
            <a:r>
              <a:rPr lang="uk-UA" sz="1200" b="0" dirty="0">
                <a:latin typeface="+mn-lt"/>
              </a:rPr>
              <a:t>Чим є сучасна Україна і чи можливі в ній зміни</a:t>
            </a:r>
            <a:r>
              <a:rPr lang="en-US" sz="1200" b="0" dirty="0">
                <a:latin typeface="+mn-lt"/>
              </a:rPr>
              <a:t>. </a:t>
            </a:r>
            <a:r>
              <a:rPr lang="uk-UA" sz="1200" b="0" i="1" dirty="0" err="1">
                <a:latin typeface="+mn-lt"/>
              </a:rPr>
              <a:t>Nowa</a:t>
            </a:r>
            <a:r>
              <a:rPr lang="uk-UA" sz="1200" b="0" i="1" dirty="0">
                <a:latin typeface="+mn-lt"/>
              </a:rPr>
              <a:t> </a:t>
            </a:r>
            <a:r>
              <a:rPr lang="uk-UA" sz="1200" b="0" i="1" dirty="0" err="1">
                <a:latin typeface="+mn-lt"/>
              </a:rPr>
              <a:t>Ukraina</a:t>
            </a:r>
            <a:r>
              <a:rPr lang="uk-UA" sz="1200" b="0" i="1" dirty="0">
                <a:latin typeface="+mn-lt"/>
              </a:rPr>
              <a:t>. </a:t>
            </a:r>
            <a:r>
              <a:rPr lang="uk-UA" sz="1200" b="0" i="1" dirty="0" err="1">
                <a:latin typeface="+mn-lt"/>
              </a:rPr>
              <a:t>Zeszyty</a:t>
            </a:r>
            <a:r>
              <a:rPr lang="uk-UA" sz="1200" b="0" i="1" dirty="0">
                <a:latin typeface="+mn-lt"/>
              </a:rPr>
              <a:t> historyczno-politologiczne, </a:t>
            </a:r>
            <a:r>
              <a:rPr lang="uk-UA" sz="1200" b="0" dirty="0">
                <a:latin typeface="+mn-lt"/>
              </a:rPr>
              <a:t>Випуск 12, с.63-74. </a:t>
            </a:r>
            <a:r>
              <a:rPr lang="uk-UA" sz="1200" b="0" u="sng" dirty="0">
                <a:latin typeface="+mn-lt"/>
                <a:hlinkClick r:id="rId6"/>
              </a:rPr>
              <a:t>https://</a:t>
            </a:r>
            <a:r>
              <a:rPr lang="uk-UA" sz="1200" b="0" u="sng" dirty="0" smtClean="0">
                <a:latin typeface="+mn-lt"/>
                <a:hlinkClick r:id="rId6"/>
              </a:rPr>
              <a:t>eprints.oa.edu.ua/6131/1/2012_Chym_ye_suchasna_Ukraina_i_chy_mozhlyvi_v_niy_zminy.pdf</a:t>
            </a:r>
            <a:endParaRPr lang="en-US" sz="1200" b="0" dirty="0" smtClean="0">
              <a:latin typeface="+mn-lt"/>
            </a:endParaRPr>
          </a:p>
          <a:p>
            <a:r>
              <a:rPr lang="uk-UA" sz="1200" b="0" dirty="0" err="1" smtClean="0">
                <a:latin typeface="+mn-lt"/>
              </a:rPr>
              <a:t>Мацієвський</a:t>
            </a:r>
            <a:r>
              <a:rPr lang="uk-UA" sz="1200" b="0" dirty="0">
                <a:latin typeface="+mn-lt"/>
              </a:rPr>
              <a:t>, Ю. (2011) </a:t>
            </a:r>
            <a:r>
              <a:rPr lang="uk-UA" sz="1200" b="0" i="1" dirty="0">
                <a:latin typeface="+mn-lt"/>
              </a:rPr>
              <a:t>Псевдо, </a:t>
            </a:r>
            <a:r>
              <a:rPr lang="uk-UA" sz="1200" b="0" i="1" dirty="0" err="1">
                <a:latin typeface="+mn-lt"/>
              </a:rPr>
              <a:t>квази</a:t>
            </a:r>
            <a:r>
              <a:rPr lang="uk-UA" sz="1200" b="0" i="1" dirty="0">
                <a:latin typeface="+mn-lt"/>
              </a:rPr>
              <a:t> </a:t>
            </a:r>
            <a:r>
              <a:rPr lang="uk-UA" sz="1200" b="0" i="1" dirty="0" err="1">
                <a:latin typeface="+mn-lt"/>
              </a:rPr>
              <a:t>или</a:t>
            </a:r>
            <a:r>
              <a:rPr lang="uk-UA" sz="1200" b="0" i="1" dirty="0">
                <a:latin typeface="+mn-lt"/>
              </a:rPr>
              <a:t> полу: </a:t>
            </a:r>
            <a:r>
              <a:rPr lang="uk-UA" sz="1200" b="0" i="1" dirty="0" err="1">
                <a:latin typeface="+mn-lt"/>
              </a:rPr>
              <a:t>какой</a:t>
            </a:r>
            <a:r>
              <a:rPr lang="uk-UA" sz="1200" b="0" i="1" dirty="0">
                <a:latin typeface="+mn-lt"/>
              </a:rPr>
              <a:t> </a:t>
            </a:r>
            <a:r>
              <a:rPr lang="uk-UA" sz="1200" b="0" i="1" dirty="0" err="1">
                <a:latin typeface="+mn-lt"/>
              </a:rPr>
              <a:t>политический</a:t>
            </a:r>
            <a:r>
              <a:rPr lang="uk-UA" sz="1200" b="0" i="1" dirty="0">
                <a:latin typeface="+mn-lt"/>
              </a:rPr>
              <a:t> режим </a:t>
            </a:r>
            <a:r>
              <a:rPr lang="uk-UA" sz="1200" b="0" i="1" dirty="0" err="1">
                <a:latin typeface="+mn-lt"/>
              </a:rPr>
              <a:t>формируется</a:t>
            </a:r>
            <a:r>
              <a:rPr lang="uk-UA" sz="1200" b="0" i="1" dirty="0">
                <a:latin typeface="+mn-lt"/>
              </a:rPr>
              <a:t> в </a:t>
            </a:r>
            <a:r>
              <a:rPr lang="uk-UA" sz="1200" b="0" i="1" dirty="0" err="1">
                <a:latin typeface="+mn-lt"/>
              </a:rPr>
              <a:t>Украине</a:t>
            </a:r>
            <a:r>
              <a:rPr lang="ru-RU" sz="1200" b="0" i="1" dirty="0">
                <a:latin typeface="+mn-lt"/>
              </a:rPr>
              <a:t>.</a:t>
            </a:r>
            <a:r>
              <a:rPr lang="ru-RU" sz="1200" b="0" dirty="0">
                <a:latin typeface="+mn-lt"/>
              </a:rPr>
              <a:t> </a:t>
            </a:r>
            <a:r>
              <a:rPr lang="uk-UA" sz="1200" b="0" i="1" dirty="0">
                <a:latin typeface="+mn-lt"/>
              </a:rPr>
              <a:t>«Ойкумена»,</a:t>
            </a:r>
            <a:r>
              <a:rPr lang="uk-UA" sz="1200" b="0" dirty="0">
                <a:latin typeface="+mn-lt"/>
              </a:rPr>
              <a:t> Вип.8. </a:t>
            </a:r>
            <a:r>
              <a:rPr lang="en-US" sz="1200" b="0" dirty="0">
                <a:latin typeface="+mn-lt"/>
              </a:rPr>
              <a:t>c</a:t>
            </a:r>
            <a:r>
              <a:rPr lang="uk-UA" sz="1200" b="0" dirty="0">
                <a:latin typeface="+mn-lt"/>
              </a:rPr>
              <a:t>.128-145</a:t>
            </a:r>
            <a:r>
              <a:rPr lang="uk-UA" sz="1200" b="0" dirty="0" smtClean="0">
                <a:latin typeface="+mn-lt"/>
              </a:rPr>
              <a:t>.</a:t>
            </a:r>
            <a:r>
              <a:rPr lang="en-US" sz="1200" b="0" dirty="0">
                <a:latin typeface="+mn-lt"/>
              </a:rPr>
              <a:t> </a:t>
            </a:r>
            <a:r>
              <a:rPr lang="en-US" sz="1200" b="0" dirty="0">
                <a:latin typeface="+mn-lt"/>
                <a:hlinkClick r:id="rId7"/>
              </a:rPr>
              <a:t>https://eprints.oa.edu.ua/1723</a:t>
            </a:r>
            <a:r>
              <a:rPr lang="en-US" sz="1200" b="0" dirty="0" smtClean="0">
                <a:latin typeface="+mn-lt"/>
                <a:hlinkClick r:id="rId7"/>
              </a:rPr>
              <a:t>/</a:t>
            </a:r>
            <a:endParaRPr lang="en-US" sz="1200" b="0" dirty="0" smtClean="0">
              <a:latin typeface="+mn-lt"/>
            </a:endParaRPr>
          </a:p>
          <a:p>
            <a:r>
              <a:rPr lang="uk-UA" sz="1200" b="0" dirty="0" err="1" smtClean="0">
                <a:latin typeface="+mn-lt"/>
              </a:rPr>
              <a:t>Мацієвський</a:t>
            </a:r>
            <a:r>
              <a:rPr lang="uk-UA" sz="1200" b="0" dirty="0">
                <a:latin typeface="+mn-lt"/>
              </a:rPr>
              <a:t>, Ю. (2011) </a:t>
            </a:r>
            <a:r>
              <a:rPr lang="uk-UA" sz="1200" b="0" i="1" dirty="0">
                <a:latin typeface="+mn-lt"/>
              </a:rPr>
              <a:t>Чи можливе відродження авторитаризму в Україні?</a:t>
            </a:r>
            <a:r>
              <a:rPr lang="uk-UA" sz="1200" b="0" dirty="0">
                <a:latin typeface="+mn-lt"/>
              </a:rPr>
              <a:t> </a:t>
            </a:r>
            <a:r>
              <a:rPr lang="uk-UA" sz="1200" b="0" i="1" dirty="0">
                <a:latin typeface="+mn-lt"/>
              </a:rPr>
              <a:t>Політичний менеджмент</a:t>
            </a:r>
            <a:r>
              <a:rPr lang="uk-UA" sz="1200" b="0" dirty="0">
                <a:latin typeface="+mn-lt"/>
              </a:rPr>
              <a:t> (1). </a:t>
            </a:r>
            <a:r>
              <a:rPr lang="en-US" sz="1200" b="0" dirty="0">
                <a:latin typeface="+mn-lt"/>
              </a:rPr>
              <a:t>c</a:t>
            </a:r>
            <a:r>
              <a:rPr lang="uk-UA" sz="1200" b="0" dirty="0">
                <a:latin typeface="+mn-lt"/>
              </a:rPr>
              <a:t>. 51-63. </a:t>
            </a:r>
            <a:r>
              <a:rPr lang="en-US" sz="1200" b="0" u="sng" dirty="0">
                <a:latin typeface="+mn-lt"/>
                <a:hlinkClick r:id="rId8"/>
              </a:rPr>
              <a:t>https://eprints.oa.edu.ua/553</a:t>
            </a:r>
            <a:r>
              <a:rPr lang="en-US" sz="1200" b="0" u="sng" dirty="0" smtClean="0">
                <a:latin typeface="+mn-lt"/>
                <a:hlinkClick r:id="rId8"/>
              </a:rPr>
              <a:t>/</a:t>
            </a:r>
            <a:endParaRPr lang="uk-UA" sz="1200" b="0" dirty="0">
              <a:latin typeface="+mn-lt"/>
            </a:endParaRPr>
          </a:p>
          <a:p>
            <a:r>
              <a:rPr lang="uk-UA" sz="1200" b="0" dirty="0" err="1">
                <a:latin typeface="+mn-lt"/>
              </a:rPr>
              <a:t>Мацієвський</a:t>
            </a:r>
            <a:r>
              <a:rPr lang="uk-UA" sz="1200" b="0" dirty="0">
                <a:latin typeface="+mn-lt"/>
              </a:rPr>
              <a:t>, Ю. (2011). Спокуси авторитаризмом. </a:t>
            </a:r>
            <a:r>
              <a:rPr lang="uk-UA" sz="1200" b="0" i="1" dirty="0">
                <a:latin typeface="+mn-lt"/>
              </a:rPr>
              <a:t>Критика</a:t>
            </a:r>
            <a:r>
              <a:rPr lang="uk-UA" sz="1200" b="0" dirty="0">
                <a:latin typeface="+mn-lt"/>
              </a:rPr>
              <a:t>, 5-6, </a:t>
            </a:r>
            <a:r>
              <a:rPr lang="uk-UA" sz="1200" b="0" dirty="0" smtClean="0">
                <a:latin typeface="+mn-lt"/>
              </a:rPr>
              <a:t>2–7</a:t>
            </a:r>
            <a:r>
              <a:rPr lang="en-US" sz="1200" b="0" dirty="0">
                <a:latin typeface="+mn-lt"/>
              </a:rPr>
              <a:t> </a:t>
            </a:r>
            <a:r>
              <a:rPr lang="en-US" sz="1200" b="0" dirty="0">
                <a:latin typeface="+mn-lt"/>
                <a:hlinkClick r:id="rId9"/>
              </a:rPr>
              <a:t>https://</a:t>
            </a:r>
            <a:r>
              <a:rPr lang="en-US" sz="1200" b="0" dirty="0" smtClean="0">
                <a:latin typeface="+mn-lt"/>
                <a:hlinkClick r:id="rId9"/>
              </a:rPr>
              <a:t>eprints.oa.edu.ua/1118/1/matsiyevsky_111215.pdf</a:t>
            </a:r>
            <a:endParaRPr lang="en-US" sz="1200" b="0" dirty="0" smtClean="0">
              <a:latin typeface="+mn-lt"/>
            </a:endParaRPr>
          </a:p>
          <a:p>
            <a:r>
              <a:rPr lang="uk-UA" sz="1200" b="0" dirty="0" err="1">
                <a:latin typeface="+mn-lt"/>
              </a:rPr>
              <a:t>Мацієвський</a:t>
            </a:r>
            <a:r>
              <a:rPr lang="uk-UA" sz="1200" b="0" dirty="0">
                <a:latin typeface="+mn-lt"/>
              </a:rPr>
              <a:t>, Ю. (2010). Який режим будує В. Янукович і що з цього вийде? </a:t>
            </a:r>
            <a:r>
              <a:rPr lang="uk-UA" sz="1200" b="0" i="1" dirty="0">
                <a:latin typeface="+mn-lt"/>
              </a:rPr>
              <a:t>Наукові записки Національного університету «Острозька академія»</a:t>
            </a:r>
            <a:r>
              <a:rPr lang="uk-UA" sz="1200" b="0" dirty="0">
                <a:latin typeface="+mn-lt"/>
              </a:rPr>
              <a:t>. Серія «Політичні науки»</a:t>
            </a:r>
            <a:r>
              <a:rPr lang="ru-RU" sz="1200" b="0" dirty="0">
                <a:latin typeface="+mn-lt"/>
              </a:rPr>
              <a:t>,</a:t>
            </a:r>
            <a:r>
              <a:rPr lang="uk-UA" sz="1200" b="0" dirty="0">
                <a:latin typeface="+mn-lt"/>
              </a:rPr>
              <a:t> 4, 274–289. </a:t>
            </a:r>
          </a:p>
          <a:p>
            <a:r>
              <a:rPr lang="uk-UA" sz="1200" b="0" dirty="0" err="1" smtClean="0">
                <a:latin typeface="+mn-lt"/>
              </a:rPr>
              <a:t>Macijewskyj</a:t>
            </a:r>
            <a:r>
              <a:rPr lang="uk-UA" sz="1200" b="0" dirty="0" smtClean="0">
                <a:latin typeface="+mn-lt"/>
              </a:rPr>
              <a:t> </a:t>
            </a:r>
            <a:r>
              <a:rPr lang="uk-UA" sz="1200" b="0" dirty="0" err="1">
                <a:latin typeface="+mn-lt"/>
              </a:rPr>
              <a:t>Jurij</a:t>
            </a:r>
            <a:r>
              <a:rPr lang="uk-UA" sz="1200" b="0" dirty="0">
                <a:latin typeface="+mn-lt"/>
              </a:rPr>
              <a:t> </a:t>
            </a:r>
            <a:r>
              <a:rPr lang="en-US" sz="1200" b="0" dirty="0">
                <a:latin typeface="+mn-lt"/>
              </a:rPr>
              <a:t>(2010) </a:t>
            </a:r>
            <a:r>
              <a:rPr lang="uk-UA" sz="1200" b="0" dirty="0" err="1">
                <a:latin typeface="+mn-lt"/>
              </a:rPr>
              <a:t>Pokusy</a:t>
            </a:r>
            <a:r>
              <a:rPr lang="uk-UA" sz="1200" b="0" dirty="0">
                <a:latin typeface="+mn-lt"/>
              </a:rPr>
              <a:t> </a:t>
            </a:r>
            <a:r>
              <a:rPr lang="uk-UA" sz="1200" b="0" dirty="0" err="1">
                <a:latin typeface="+mn-lt"/>
              </a:rPr>
              <a:t>autorytaryzmu</a:t>
            </a:r>
            <a:r>
              <a:rPr lang="uk-UA" sz="1200" b="0" dirty="0">
                <a:latin typeface="+mn-lt"/>
              </a:rPr>
              <a:t>. </a:t>
            </a:r>
            <a:r>
              <a:rPr lang="uk-UA" sz="1200" b="0" i="1" dirty="0" err="1">
                <a:latin typeface="+mn-lt"/>
              </a:rPr>
              <a:t>Nowa</a:t>
            </a:r>
            <a:r>
              <a:rPr lang="uk-UA" sz="1200" b="0" i="1" dirty="0">
                <a:latin typeface="+mn-lt"/>
              </a:rPr>
              <a:t> </a:t>
            </a:r>
            <a:r>
              <a:rPr lang="uk-UA" sz="1200" b="0" i="1" dirty="0" err="1">
                <a:latin typeface="+mn-lt"/>
              </a:rPr>
              <a:t>Ukraina</a:t>
            </a:r>
            <a:r>
              <a:rPr lang="en-US" sz="1200" b="0" i="1" dirty="0">
                <a:latin typeface="+mn-lt"/>
              </a:rPr>
              <a:t>. </a:t>
            </a:r>
            <a:r>
              <a:rPr lang="uk-UA" sz="1200" b="0" i="1" dirty="0" err="1">
                <a:latin typeface="+mn-lt"/>
              </a:rPr>
              <a:t>Zeszyty</a:t>
            </a:r>
            <a:r>
              <a:rPr lang="uk-UA" sz="1200" b="0" i="1" dirty="0">
                <a:latin typeface="+mn-lt"/>
              </a:rPr>
              <a:t> historyczno-politologiczne</a:t>
            </a:r>
            <a:r>
              <a:rPr lang="en-US" sz="1200" b="0" dirty="0">
                <a:latin typeface="+mn-lt"/>
              </a:rPr>
              <a:t> (</a:t>
            </a:r>
            <a:r>
              <a:rPr lang="uk-UA" sz="1200" b="0" dirty="0">
                <a:latin typeface="+mn-lt"/>
              </a:rPr>
              <a:t>9-10</a:t>
            </a:r>
            <a:r>
              <a:rPr lang="en-US" sz="1200" b="0" dirty="0">
                <a:latin typeface="+mn-lt"/>
              </a:rPr>
              <a:t>) s.37-52.</a:t>
            </a:r>
            <a:endParaRPr lang="uk-UA" sz="1200" b="0" dirty="0">
              <a:latin typeface="+mn-lt"/>
            </a:endParaRPr>
          </a:p>
          <a:p>
            <a:endParaRPr lang="uk-UA" sz="1200" dirty="0">
              <a:latin typeface="+mn-lt"/>
            </a:endParaRPr>
          </a:p>
        </p:txBody>
      </p:sp>
    </p:spTree>
    <p:extLst>
      <p:ext uri="{BB962C8B-B14F-4D97-AF65-F5344CB8AC3E}">
        <p14:creationId xmlns:p14="http://schemas.microsoft.com/office/powerpoint/2010/main" val="4173785532"/>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1202" name="Rectangle 2"/>
          <p:cNvSpPr>
            <a:spLocks noGrp="1" noChangeArrowheads="1"/>
          </p:cNvSpPr>
          <p:nvPr>
            <p:ph type="title"/>
          </p:nvPr>
        </p:nvSpPr>
        <p:spPr>
          <a:xfrm>
            <a:off x="354563" y="199292"/>
            <a:ext cx="8640212" cy="562708"/>
          </a:xfrm>
        </p:spPr>
        <p:txBody>
          <a:bodyPr/>
          <a:lstStyle/>
          <a:p>
            <a:pPr eaLnBrk="1" hangingPunct="1">
              <a:defRPr/>
            </a:pPr>
            <a:r>
              <a:rPr lang="en-GB" dirty="0"/>
              <a:t>Theoretical background – congruence theory</a:t>
            </a:r>
          </a:p>
        </p:txBody>
      </p:sp>
      <p:sp>
        <p:nvSpPr>
          <p:cNvPr id="691203" name="Rectangle 3"/>
          <p:cNvSpPr>
            <a:spLocks noGrp="1" noChangeArrowheads="1"/>
          </p:cNvSpPr>
          <p:nvPr>
            <p:ph type="body" idx="1"/>
          </p:nvPr>
        </p:nvSpPr>
        <p:spPr>
          <a:xfrm>
            <a:off x="457200" y="1630495"/>
            <a:ext cx="8229600" cy="3139321"/>
          </a:xfrm>
        </p:spPr>
        <p:txBody>
          <a:bodyPr/>
          <a:lstStyle/>
          <a:p>
            <a:pPr>
              <a:buFont typeface="Wingdings" pitchFamily="2" charset="2"/>
              <a:buChar char="ü"/>
              <a:defRPr/>
            </a:pPr>
            <a:r>
              <a:rPr lang="en-US" b="0" dirty="0">
                <a:solidFill>
                  <a:schemeClr val="accent6">
                    <a:lumMod val="75000"/>
                  </a:schemeClr>
                </a:solidFill>
              </a:rPr>
              <a:t>According to the congruence theory, a regime is stable in so far as its </a:t>
            </a:r>
            <a:r>
              <a:rPr lang="en-US" b="0" i="1" dirty="0">
                <a:solidFill>
                  <a:schemeClr val="accent6">
                    <a:lumMod val="75000"/>
                  </a:schemeClr>
                </a:solidFill>
              </a:rPr>
              <a:t>authority pattern </a:t>
            </a:r>
            <a:r>
              <a:rPr lang="en-US" b="0" dirty="0">
                <a:solidFill>
                  <a:schemeClr val="accent6">
                    <a:lumMod val="75000"/>
                  </a:schemeClr>
                </a:solidFill>
              </a:rPr>
              <a:t>– the way it governs meets people’s </a:t>
            </a:r>
            <a:r>
              <a:rPr lang="en-US" b="0" i="1" dirty="0">
                <a:solidFill>
                  <a:schemeClr val="accent6">
                    <a:lumMod val="75000"/>
                  </a:schemeClr>
                </a:solidFill>
              </a:rPr>
              <a:t>authority beliefs </a:t>
            </a:r>
            <a:r>
              <a:rPr lang="en-US" b="0" dirty="0">
                <a:solidFill>
                  <a:schemeClr val="accent6">
                    <a:lumMod val="75000"/>
                  </a:schemeClr>
                </a:solidFill>
              </a:rPr>
              <a:t>– the way that political authority ought to </a:t>
            </a:r>
            <a:r>
              <a:rPr lang="en-US" b="0" dirty="0" smtClean="0">
                <a:solidFill>
                  <a:schemeClr val="accent6">
                    <a:lumMod val="75000"/>
                  </a:schemeClr>
                </a:solidFill>
              </a:rPr>
              <a:t>govern</a:t>
            </a:r>
            <a:endParaRPr lang="en-US" b="0" dirty="0">
              <a:solidFill>
                <a:schemeClr val="accent6">
                  <a:lumMod val="75000"/>
                </a:schemeClr>
              </a:solidFill>
            </a:endParaRPr>
          </a:p>
          <a:p>
            <a:pPr>
              <a:buFont typeface="Wingdings" pitchFamily="2" charset="2"/>
              <a:buChar char="ü"/>
              <a:defRPr/>
            </a:pPr>
            <a:endParaRPr lang="en-US" b="0" dirty="0">
              <a:solidFill>
                <a:schemeClr val="accent6">
                  <a:lumMod val="75000"/>
                </a:schemeClr>
              </a:solidFill>
            </a:endParaRPr>
          </a:p>
          <a:p>
            <a:pPr>
              <a:buFont typeface="Wingdings" pitchFamily="2" charset="2"/>
              <a:buChar char="ü"/>
              <a:defRPr/>
            </a:pPr>
            <a:r>
              <a:rPr lang="en-US" b="0" dirty="0">
                <a:solidFill>
                  <a:schemeClr val="accent6">
                    <a:lumMod val="75000"/>
                  </a:schemeClr>
                </a:solidFill>
              </a:rPr>
              <a:t>Democratic regimes are stable when most people have genuinely democratic authority beliefs</a:t>
            </a:r>
          </a:p>
          <a:p>
            <a:pPr>
              <a:buFont typeface="Wingdings" pitchFamily="2" charset="2"/>
              <a:buChar char="ü"/>
              <a:defRPr/>
            </a:pPr>
            <a:endParaRPr lang="en-US" b="0" dirty="0">
              <a:solidFill>
                <a:schemeClr val="accent6">
                  <a:lumMod val="75000"/>
                </a:schemeClr>
              </a:solidFill>
            </a:endParaRPr>
          </a:p>
          <a:p>
            <a:pPr>
              <a:buFont typeface="Wingdings" pitchFamily="2" charset="2"/>
              <a:buChar char="ü"/>
              <a:defRPr/>
            </a:pPr>
            <a:r>
              <a:rPr lang="en-US" b="0" dirty="0">
                <a:solidFill>
                  <a:schemeClr val="accent6">
                    <a:lumMod val="75000"/>
                  </a:schemeClr>
                </a:solidFill>
              </a:rPr>
              <a:t>Authoritarian regimes are stable when most people believe in the legitimacy of dictatorial power</a:t>
            </a:r>
          </a:p>
          <a:p>
            <a:pPr>
              <a:buFont typeface="Wingdings" pitchFamily="2" charset="2"/>
              <a:buChar char="ü"/>
              <a:defRPr/>
            </a:pPr>
            <a:endParaRPr lang="en-US" b="0" dirty="0">
              <a:solidFill>
                <a:schemeClr val="accent6">
                  <a:lumMod val="75000"/>
                </a:schemeClr>
              </a:solidFill>
            </a:endParaRPr>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9026" y="246184"/>
            <a:ext cx="8835749" cy="493589"/>
          </a:xfrm>
        </p:spPr>
        <p:txBody>
          <a:bodyPr/>
          <a:lstStyle/>
          <a:p>
            <a:r>
              <a:rPr lang="en-US" dirty="0"/>
              <a:t>Two-step argument</a:t>
            </a:r>
            <a:endParaRPr lang="uk-UA" dirty="0"/>
          </a:p>
        </p:txBody>
      </p:sp>
      <p:sp>
        <p:nvSpPr>
          <p:cNvPr id="3" name="Объект 2"/>
          <p:cNvSpPr>
            <a:spLocks noGrp="1"/>
          </p:cNvSpPr>
          <p:nvPr>
            <p:ph idx="1"/>
          </p:nvPr>
        </p:nvSpPr>
        <p:spPr>
          <a:xfrm>
            <a:off x="457200" y="1924050"/>
            <a:ext cx="8229600" cy="1920526"/>
          </a:xfrm>
        </p:spPr>
        <p:txBody>
          <a:bodyPr/>
          <a:lstStyle/>
          <a:p>
            <a:r>
              <a:rPr lang="en-US" dirty="0">
                <a:solidFill>
                  <a:schemeClr val="accent6">
                    <a:lumMod val="75000"/>
                  </a:schemeClr>
                </a:solidFill>
                <a:latin typeface="Segoe UI Symbol"/>
                <a:ea typeface="Segoe UI Symbol"/>
              </a:rPr>
              <a:t>✓</a:t>
            </a:r>
            <a:r>
              <a:rPr lang="en-US" dirty="0">
                <a:solidFill>
                  <a:schemeClr val="accent6">
                    <a:lumMod val="75000"/>
                  </a:schemeClr>
                </a:solidFill>
                <a:latin typeface="Agency FB"/>
              </a:rPr>
              <a:t> </a:t>
            </a:r>
            <a:r>
              <a:rPr lang="en-US" dirty="0" smtClean="0">
                <a:solidFill>
                  <a:schemeClr val="accent6">
                    <a:lumMod val="75000"/>
                  </a:schemeClr>
                </a:solidFill>
                <a:latin typeface="Agency FB"/>
              </a:rPr>
              <a:t> </a:t>
            </a:r>
            <a:r>
              <a:rPr lang="en-US" b="0" dirty="0" smtClean="0">
                <a:solidFill>
                  <a:schemeClr val="accent6">
                    <a:lumMod val="75000"/>
                  </a:schemeClr>
                </a:solidFill>
                <a:latin typeface="+mn-lt"/>
              </a:rPr>
              <a:t>Ukrainians share mixed authority beliefs that are largely congruent with elites’ hybrid authority pattern. </a:t>
            </a:r>
          </a:p>
          <a:p>
            <a:endParaRPr lang="en-US" b="0" dirty="0">
              <a:solidFill>
                <a:schemeClr val="accent6">
                  <a:lumMod val="75000"/>
                </a:schemeClr>
              </a:solidFill>
              <a:latin typeface="+mn-lt"/>
            </a:endParaRPr>
          </a:p>
          <a:p>
            <a:r>
              <a:rPr lang="en-US" b="0" dirty="0" smtClean="0">
                <a:solidFill>
                  <a:schemeClr val="accent6">
                    <a:lumMod val="75000"/>
                  </a:schemeClr>
                </a:solidFill>
                <a:latin typeface="+mn-lt"/>
              </a:rPr>
              <a:t> </a:t>
            </a:r>
            <a:r>
              <a:rPr lang="en-US" dirty="0">
                <a:solidFill>
                  <a:schemeClr val="accent6">
                    <a:lumMod val="75000"/>
                  </a:schemeClr>
                </a:solidFill>
                <a:latin typeface="Segoe UI Symbol"/>
                <a:ea typeface="Segoe UI Symbol"/>
              </a:rPr>
              <a:t>✓</a:t>
            </a:r>
            <a:r>
              <a:rPr lang="en-US" dirty="0">
                <a:solidFill>
                  <a:schemeClr val="accent6">
                    <a:lumMod val="75000"/>
                  </a:schemeClr>
                </a:solidFill>
                <a:latin typeface="Agency FB"/>
              </a:rPr>
              <a:t> </a:t>
            </a:r>
            <a:r>
              <a:rPr lang="en-US" dirty="0" smtClean="0">
                <a:solidFill>
                  <a:schemeClr val="accent6">
                    <a:lumMod val="75000"/>
                  </a:schemeClr>
                </a:solidFill>
                <a:latin typeface="Agency FB"/>
              </a:rPr>
              <a:t> </a:t>
            </a:r>
            <a:r>
              <a:rPr lang="en-US" b="0" dirty="0" smtClean="0">
                <a:solidFill>
                  <a:schemeClr val="accent6">
                    <a:lumMod val="75000"/>
                  </a:schemeClr>
                </a:solidFill>
                <a:latin typeface="+mn-lt"/>
              </a:rPr>
              <a:t>The </a:t>
            </a:r>
            <a:r>
              <a:rPr lang="en-US" b="0" dirty="0">
                <a:solidFill>
                  <a:schemeClr val="accent6">
                    <a:lumMod val="75000"/>
                  </a:schemeClr>
                </a:solidFill>
                <a:latin typeface="+mn-lt"/>
              </a:rPr>
              <a:t>resulting “hybrid congruence” alongside three groups of societal factors limits the prospect for authoritarianism in Ukraine</a:t>
            </a:r>
            <a:r>
              <a:rPr lang="en-US" b="0" dirty="0">
                <a:solidFill>
                  <a:schemeClr val="accent6"/>
                </a:solidFill>
                <a:latin typeface="+mn-lt"/>
              </a:rPr>
              <a:t>.</a:t>
            </a:r>
          </a:p>
          <a:p>
            <a:endParaRPr lang="en-US" b="0" dirty="0">
              <a:solidFill>
                <a:schemeClr val="accent6"/>
              </a:solidFill>
            </a:endParaRPr>
          </a:p>
        </p:txBody>
      </p:sp>
    </p:spTree>
    <p:extLst>
      <p:ext uri="{BB962C8B-B14F-4D97-AF65-F5344CB8AC3E}">
        <p14:creationId xmlns:p14="http://schemas.microsoft.com/office/powerpoint/2010/main" val="1366632758"/>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r>
              <a:rPr lang="en-US" dirty="0"/>
              <a:t>Empirical findings</a:t>
            </a:r>
            <a:endParaRPr lang="uk-UA" dirty="0"/>
          </a:p>
        </p:txBody>
      </p:sp>
      <p:sp>
        <p:nvSpPr>
          <p:cNvPr id="4" name="Объект 3"/>
          <p:cNvSpPr>
            <a:spLocks noGrp="1"/>
          </p:cNvSpPr>
          <p:nvPr>
            <p:ph idx="1"/>
          </p:nvPr>
        </p:nvSpPr>
        <p:spPr>
          <a:xfrm>
            <a:off x="457200" y="1531346"/>
            <a:ext cx="8229600" cy="3914918"/>
          </a:xfrm>
        </p:spPr>
        <p:txBody>
          <a:bodyPr/>
          <a:lstStyle/>
          <a:p>
            <a:pPr>
              <a:buFont typeface="Wingdings" pitchFamily="2" charset="2"/>
              <a:buChar char="ü"/>
              <a:defRPr/>
            </a:pPr>
            <a:r>
              <a:rPr lang="en-US" b="0" dirty="0" smtClean="0">
                <a:solidFill>
                  <a:schemeClr val="accent6">
                    <a:lumMod val="75000"/>
                  </a:schemeClr>
                </a:solidFill>
              </a:rPr>
              <a:t>The </a:t>
            </a:r>
            <a:r>
              <a:rPr lang="en-US" b="0" dirty="0">
                <a:solidFill>
                  <a:schemeClr val="accent6">
                    <a:lumMod val="75000"/>
                  </a:schemeClr>
                </a:solidFill>
              </a:rPr>
              <a:t>score of liberal understanding od democracy (LND) is twice higher than that of authoritarian understanding AND (0.82 to 0.41 respectively) while emancipative values score is positive and growing from 0.38 in the 5th wave to 0.40 in the 6th wave (on the scale from – 1.60 to +2.80)</a:t>
            </a:r>
          </a:p>
          <a:p>
            <a:pPr>
              <a:buFont typeface="Wingdings" pitchFamily="2" charset="2"/>
              <a:buChar char="ü"/>
              <a:defRPr/>
            </a:pPr>
            <a:endParaRPr lang="en-US" b="0" dirty="0">
              <a:solidFill>
                <a:schemeClr val="accent6">
                  <a:lumMod val="75000"/>
                </a:schemeClr>
              </a:solidFill>
            </a:endParaRPr>
          </a:p>
          <a:p>
            <a:pPr>
              <a:buFont typeface="Wingdings" pitchFamily="2" charset="2"/>
              <a:buChar char="ü"/>
              <a:defRPr/>
            </a:pPr>
            <a:r>
              <a:rPr lang="en-US" b="0" dirty="0">
                <a:solidFill>
                  <a:schemeClr val="accent6">
                    <a:lumMod val="75000"/>
                  </a:schemeClr>
                </a:solidFill>
              </a:rPr>
              <a:t>This signify that Ukrainians (a) share mixed – liberal and authoritarian notions of democracy, but (b) the former prevail and is supported by the positive score of emancipative </a:t>
            </a:r>
            <a:r>
              <a:rPr lang="en-US" b="0" dirty="0" smtClean="0">
                <a:solidFill>
                  <a:schemeClr val="accent6">
                    <a:lumMod val="75000"/>
                  </a:schemeClr>
                </a:solidFill>
              </a:rPr>
              <a:t>values </a:t>
            </a:r>
            <a:endParaRPr lang="en-US" b="0" dirty="0">
              <a:solidFill>
                <a:schemeClr val="accent6">
                  <a:lumMod val="75000"/>
                </a:schemeClr>
              </a:solidFill>
            </a:endParaRPr>
          </a:p>
          <a:p>
            <a:pPr>
              <a:buFont typeface="Wingdings" pitchFamily="2" charset="2"/>
              <a:buChar char="ü"/>
              <a:defRPr/>
            </a:pPr>
            <a:endParaRPr lang="en-US" b="0" dirty="0">
              <a:solidFill>
                <a:schemeClr val="accent6">
                  <a:lumMod val="75000"/>
                </a:schemeClr>
              </a:solidFill>
            </a:endParaRPr>
          </a:p>
          <a:p>
            <a:pPr>
              <a:buFont typeface="Wingdings" pitchFamily="2" charset="2"/>
              <a:buChar char="ü"/>
              <a:defRPr/>
            </a:pPr>
            <a:r>
              <a:rPr lang="en-US" b="0" dirty="0">
                <a:solidFill>
                  <a:schemeClr val="accent6">
                    <a:lumMod val="75000"/>
                  </a:schemeClr>
                </a:solidFill>
              </a:rPr>
              <a:t>This suggests that the prevalence of democratic beliefs would press the regime to increase, but not to limit the supply of democracy</a:t>
            </a:r>
          </a:p>
        </p:txBody>
      </p:sp>
    </p:spTree>
    <p:extLst>
      <p:ext uri="{BB962C8B-B14F-4D97-AF65-F5344CB8AC3E}">
        <p14:creationId xmlns:p14="http://schemas.microsoft.com/office/powerpoint/2010/main" val="710509154"/>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r>
              <a:rPr lang="en-US" dirty="0" err="1"/>
              <a:t>Implicatipns</a:t>
            </a:r>
            <a:r>
              <a:rPr lang="en-US" dirty="0"/>
              <a:t> </a:t>
            </a:r>
            <a:endParaRPr lang="uk-UA" dirty="0"/>
          </a:p>
        </p:txBody>
      </p:sp>
      <p:sp>
        <p:nvSpPr>
          <p:cNvPr id="4" name="Объект 3"/>
          <p:cNvSpPr>
            <a:spLocks noGrp="1"/>
          </p:cNvSpPr>
          <p:nvPr>
            <p:ph idx="1"/>
          </p:nvPr>
        </p:nvSpPr>
        <p:spPr>
          <a:xfrm>
            <a:off x="457200" y="1432194"/>
            <a:ext cx="8229600" cy="4025717"/>
          </a:xfrm>
        </p:spPr>
        <p:txBody>
          <a:bodyPr/>
          <a:lstStyle/>
          <a:p>
            <a:pPr marL="0" indent="0" algn="just"/>
            <a:r>
              <a:rPr lang="en-US" dirty="0">
                <a:solidFill>
                  <a:schemeClr val="accent6">
                    <a:lumMod val="75000"/>
                  </a:schemeClr>
                </a:solidFill>
                <a:latin typeface="Segoe UI Symbol"/>
                <a:ea typeface="Segoe UI Symbol"/>
              </a:rPr>
              <a:t>✓</a:t>
            </a:r>
            <a:r>
              <a:rPr lang="en-US" dirty="0">
                <a:solidFill>
                  <a:schemeClr val="accent6">
                    <a:lumMod val="75000"/>
                  </a:schemeClr>
                </a:solidFill>
                <a:latin typeface="Agency FB"/>
              </a:rPr>
              <a:t> </a:t>
            </a:r>
            <a:r>
              <a:rPr lang="en-US" dirty="0" smtClean="0">
                <a:solidFill>
                  <a:schemeClr val="accent6">
                    <a:lumMod val="75000"/>
                  </a:schemeClr>
                </a:solidFill>
                <a:latin typeface="Agency FB"/>
              </a:rPr>
              <a:t>    </a:t>
            </a:r>
            <a:r>
              <a:rPr lang="en-US" b="0" dirty="0" smtClean="0">
                <a:solidFill>
                  <a:schemeClr val="accent6">
                    <a:lumMod val="75000"/>
                  </a:schemeClr>
                </a:solidFill>
              </a:rPr>
              <a:t>Authoritarian </a:t>
            </a:r>
            <a:r>
              <a:rPr lang="en-US" b="0" dirty="0">
                <a:solidFill>
                  <a:schemeClr val="accent6">
                    <a:lumMod val="75000"/>
                  </a:schemeClr>
                </a:solidFill>
              </a:rPr>
              <a:t>congruence is hardly achievable in post-</a:t>
            </a:r>
            <a:r>
              <a:rPr lang="en-US" b="0" dirty="0" err="1">
                <a:solidFill>
                  <a:schemeClr val="accent6">
                    <a:lumMod val="75000"/>
                  </a:schemeClr>
                </a:solidFill>
              </a:rPr>
              <a:t>Euromaidan</a:t>
            </a:r>
            <a:r>
              <a:rPr lang="en-US" b="0" dirty="0">
                <a:solidFill>
                  <a:schemeClr val="accent6">
                    <a:lumMod val="75000"/>
                  </a:schemeClr>
                </a:solidFill>
              </a:rPr>
              <a:t> </a:t>
            </a:r>
            <a:r>
              <a:rPr lang="en-US" b="0" dirty="0" smtClean="0">
                <a:solidFill>
                  <a:schemeClr val="accent6">
                    <a:lumMod val="75000"/>
                  </a:schemeClr>
                </a:solidFill>
              </a:rPr>
              <a:t> </a:t>
            </a:r>
          </a:p>
          <a:p>
            <a:pPr marL="0" indent="0" algn="just"/>
            <a:r>
              <a:rPr lang="en-US" b="0" dirty="0">
                <a:solidFill>
                  <a:schemeClr val="accent6">
                    <a:lumMod val="75000"/>
                  </a:schemeClr>
                </a:solidFill>
              </a:rPr>
              <a:t> </a:t>
            </a:r>
            <a:r>
              <a:rPr lang="en-US" b="0" dirty="0" smtClean="0">
                <a:solidFill>
                  <a:schemeClr val="accent6">
                    <a:lumMod val="75000"/>
                  </a:schemeClr>
                </a:solidFill>
              </a:rPr>
              <a:t>    Ukraine</a:t>
            </a:r>
            <a:endParaRPr lang="en-US" b="0" dirty="0">
              <a:solidFill>
                <a:schemeClr val="accent6">
                  <a:lumMod val="75000"/>
                </a:schemeClr>
              </a:solidFill>
            </a:endParaRPr>
          </a:p>
          <a:p>
            <a:pPr marL="457200" indent="-457200">
              <a:buFont typeface="Wingdings" panose="05000000000000000000" pitchFamily="2" charset="2"/>
              <a:buChar char="§"/>
            </a:pPr>
            <a:endParaRPr lang="en-US" b="0" dirty="0">
              <a:solidFill>
                <a:schemeClr val="accent6">
                  <a:lumMod val="75000"/>
                </a:schemeClr>
              </a:solidFill>
            </a:endParaRPr>
          </a:p>
          <a:p>
            <a:pPr marL="0" indent="0"/>
            <a:r>
              <a:rPr lang="en-US" dirty="0">
                <a:solidFill>
                  <a:schemeClr val="accent6">
                    <a:lumMod val="75000"/>
                  </a:schemeClr>
                </a:solidFill>
                <a:latin typeface="Segoe UI Symbol"/>
                <a:ea typeface="Segoe UI Symbol"/>
              </a:rPr>
              <a:t>✓</a:t>
            </a:r>
            <a:r>
              <a:rPr lang="en-US" dirty="0">
                <a:solidFill>
                  <a:schemeClr val="accent6">
                    <a:lumMod val="75000"/>
                  </a:schemeClr>
                </a:solidFill>
                <a:latin typeface="Agency FB"/>
              </a:rPr>
              <a:t> </a:t>
            </a:r>
            <a:r>
              <a:rPr lang="en-US" dirty="0" smtClean="0">
                <a:solidFill>
                  <a:schemeClr val="accent6">
                    <a:lumMod val="75000"/>
                  </a:schemeClr>
                </a:solidFill>
                <a:latin typeface="Agency FB"/>
              </a:rPr>
              <a:t>     </a:t>
            </a:r>
            <a:r>
              <a:rPr lang="en-US" b="0" dirty="0" smtClean="0">
                <a:solidFill>
                  <a:schemeClr val="accent6">
                    <a:lumMod val="75000"/>
                  </a:schemeClr>
                </a:solidFill>
              </a:rPr>
              <a:t>Mixed</a:t>
            </a:r>
            <a:r>
              <a:rPr lang="en-US" b="0" dirty="0">
                <a:solidFill>
                  <a:schemeClr val="accent6">
                    <a:lumMod val="75000"/>
                  </a:schemeClr>
                </a:solidFill>
              </a:rPr>
              <a:t>, but largely democratic public attitudes prevent Ukraine </a:t>
            </a:r>
            <a:r>
              <a:rPr lang="en-US" b="0" dirty="0" smtClean="0">
                <a:solidFill>
                  <a:schemeClr val="accent6">
                    <a:lumMod val="75000"/>
                  </a:schemeClr>
                </a:solidFill>
              </a:rPr>
              <a:t> </a:t>
            </a:r>
          </a:p>
          <a:p>
            <a:pPr marL="0" indent="0"/>
            <a:r>
              <a:rPr lang="en-US" b="0" dirty="0">
                <a:solidFill>
                  <a:schemeClr val="accent6">
                    <a:lumMod val="75000"/>
                  </a:schemeClr>
                </a:solidFill>
              </a:rPr>
              <a:t> </a:t>
            </a:r>
            <a:r>
              <a:rPr lang="en-US" b="0" dirty="0" smtClean="0">
                <a:solidFill>
                  <a:schemeClr val="accent6">
                    <a:lumMod val="75000"/>
                  </a:schemeClr>
                </a:solidFill>
              </a:rPr>
              <a:t>     from </a:t>
            </a:r>
            <a:r>
              <a:rPr lang="en-US" b="0" dirty="0">
                <a:solidFill>
                  <a:schemeClr val="accent6">
                    <a:lumMod val="75000"/>
                  </a:schemeClr>
                </a:solidFill>
              </a:rPr>
              <a:t>moving in authoritarian directions.</a:t>
            </a:r>
          </a:p>
          <a:p>
            <a:pPr marL="457200" indent="-457200">
              <a:buFont typeface="Wingdings" panose="05000000000000000000" pitchFamily="2" charset="2"/>
              <a:buChar char="§"/>
            </a:pPr>
            <a:endParaRPr lang="en-US" b="0" dirty="0">
              <a:solidFill>
                <a:schemeClr val="accent6">
                  <a:lumMod val="75000"/>
                </a:schemeClr>
              </a:solidFill>
            </a:endParaRPr>
          </a:p>
          <a:p>
            <a:pPr marL="0" indent="0"/>
            <a:r>
              <a:rPr lang="en-US" dirty="0">
                <a:solidFill>
                  <a:schemeClr val="accent6">
                    <a:lumMod val="75000"/>
                  </a:schemeClr>
                </a:solidFill>
                <a:latin typeface="Segoe UI Symbol"/>
                <a:ea typeface="Segoe UI Symbol"/>
              </a:rPr>
              <a:t>✓</a:t>
            </a:r>
            <a:r>
              <a:rPr lang="en-US" dirty="0">
                <a:solidFill>
                  <a:schemeClr val="accent6">
                    <a:lumMod val="75000"/>
                  </a:schemeClr>
                </a:solidFill>
                <a:latin typeface="Agency FB"/>
              </a:rPr>
              <a:t> </a:t>
            </a:r>
            <a:r>
              <a:rPr lang="en-US" dirty="0" smtClean="0">
                <a:solidFill>
                  <a:schemeClr val="accent6">
                    <a:lumMod val="75000"/>
                  </a:schemeClr>
                </a:solidFill>
                <a:latin typeface="Agency FB"/>
              </a:rPr>
              <a:t>      </a:t>
            </a:r>
            <a:r>
              <a:rPr lang="en-US" b="0" dirty="0" smtClean="0">
                <a:solidFill>
                  <a:schemeClr val="accent6">
                    <a:lumMod val="75000"/>
                  </a:schemeClr>
                </a:solidFill>
              </a:rPr>
              <a:t>It </a:t>
            </a:r>
            <a:r>
              <a:rPr lang="en-US" b="0" dirty="0">
                <a:solidFill>
                  <a:schemeClr val="accent6">
                    <a:lumMod val="75000"/>
                  </a:schemeClr>
                </a:solidFill>
              </a:rPr>
              <a:t>does not mean that authoritarian populist cannot be voted for </a:t>
            </a:r>
            <a:endParaRPr lang="en-US" b="0" dirty="0" smtClean="0">
              <a:solidFill>
                <a:schemeClr val="accent6">
                  <a:lumMod val="75000"/>
                </a:schemeClr>
              </a:solidFill>
            </a:endParaRPr>
          </a:p>
          <a:p>
            <a:pPr marL="0" indent="0"/>
            <a:r>
              <a:rPr lang="en-US" b="0" dirty="0">
                <a:solidFill>
                  <a:schemeClr val="accent6">
                    <a:lumMod val="75000"/>
                  </a:schemeClr>
                </a:solidFill>
              </a:rPr>
              <a:t> </a:t>
            </a:r>
            <a:r>
              <a:rPr lang="en-US" b="0" dirty="0" smtClean="0">
                <a:solidFill>
                  <a:schemeClr val="accent6">
                    <a:lumMod val="75000"/>
                  </a:schemeClr>
                </a:solidFill>
              </a:rPr>
              <a:t>      power </a:t>
            </a:r>
            <a:r>
              <a:rPr lang="en-US" b="0" dirty="0">
                <a:solidFill>
                  <a:schemeClr val="accent6">
                    <a:lumMod val="75000"/>
                  </a:schemeClr>
                </a:solidFill>
              </a:rPr>
              <a:t>in Ukraine.</a:t>
            </a:r>
          </a:p>
          <a:p>
            <a:pPr marL="457200" indent="-457200">
              <a:buFont typeface="Wingdings" panose="05000000000000000000" pitchFamily="2" charset="2"/>
              <a:buChar char="§"/>
            </a:pPr>
            <a:endParaRPr lang="en-US" b="0" dirty="0">
              <a:solidFill>
                <a:schemeClr val="accent6">
                  <a:lumMod val="75000"/>
                </a:schemeClr>
              </a:solidFill>
            </a:endParaRPr>
          </a:p>
          <a:p>
            <a:pPr marL="0" indent="0"/>
            <a:r>
              <a:rPr lang="en-US" dirty="0">
                <a:solidFill>
                  <a:schemeClr val="accent6">
                    <a:lumMod val="75000"/>
                  </a:schemeClr>
                </a:solidFill>
                <a:latin typeface="Segoe UI Symbol"/>
                <a:ea typeface="Segoe UI Symbol"/>
              </a:rPr>
              <a:t>✓</a:t>
            </a:r>
            <a:r>
              <a:rPr lang="en-US" dirty="0">
                <a:solidFill>
                  <a:schemeClr val="accent6">
                    <a:lumMod val="75000"/>
                  </a:schemeClr>
                </a:solidFill>
                <a:latin typeface="Agency FB"/>
              </a:rPr>
              <a:t> </a:t>
            </a:r>
            <a:r>
              <a:rPr lang="en-US" dirty="0" smtClean="0">
                <a:solidFill>
                  <a:schemeClr val="accent6">
                    <a:lumMod val="75000"/>
                  </a:schemeClr>
                </a:solidFill>
                <a:latin typeface="Agency FB"/>
              </a:rPr>
              <a:t>       </a:t>
            </a:r>
            <a:r>
              <a:rPr lang="en-US" b="0" dirty="0" smtClean="0">
                <a:solidFill>
                  <a:schemeClr val="accent6">
                    <a:lumMod val="75000"/>
                  </a:schemeClr>
                </a:solidFill>
              </a:rPr>
              <a:t>There </a:t>
            </a:r>
            <a:r>
              <a:rPr lang="en-US" b="0" dirty="0">
                <a:solidFill>
                  <a:schemeClr val="accent6">
                    <a:lumMod val="75000"/>
                  </a:schemeClr>
                </a:solidFill>
              </a:rPr>
              <a:t>at least three groups of societal factors that prevent </a:t>
            </a:r>
            <a:endParaRPr lang="en-US" b="0" dirty="0" smtClean="0">
              <a:solidFill>
                <a:schemeClr val="accent6">
                  <a:lumMod val="75000"/>
                </a:schemeClr>
              </a:solidFill>
            </a:endParaRPr>
          </a:p>
          <a:p>
            <a:pPr marL="0" indent="0"/>
            <a:r>
              <a:rPr lang="en-US" b="0" dirty="0">
                <a:solidFill>
                  <a:schemeClr val="accent6">
                    <a:lumMod val="75000"/>
                  </a:schemeClr>
                </a:solidFill>
              </a:rPr>
              <a:t> </a:t>
            </a:r>
            <a:r>
              <a:rPr lang="en-US" b="0" dirty="0" smtClean="0">
                <a:solidFill>
                  <a:schemeClr val="accent6">
                    <a:lumMod val="75000"/>
                  </a:schemeClr>
                </a:solidFill>
              </a:rPr>
              <a:t>      him/her </a:t>
            </a:r>
            <a:r>
              <a:rPr lang="en-US" b="0" dirty="0">
                <a:solidFill>
                  <a:schemeClr val="accent6">
                    <a:lumMod val="75000"/>
                  </a:schemeClr>
                </a:solidFill>
              </a:rPr>
              <a:t>from consolidating power and establish some sort of </a:t>
            </a:r>
            <a:r>
              <a:rPr lang="en-US" b="0" dirty="0" smtClean="0">
                <a:solidFill>
                  <a:schemeClr val="accent6">
                    <a:lumMod val="75000"/>
                  </a:schemeClr>
                </a:solidFill>
              </a:rPr>
              <a:t> </a:t>
            </a:r>
          </a:p>
          <a:p>
            <a:pPr marL="0" indent="0"/>
            <a:r>
              <a:rPr lang="en-US" b="0" dirty="0">
                <a:solidFill>
                  <a:schemeClr val="accent6">
                    <a:lumMod val="75000"/>
                  </a:schemeClr>
                </a:solidFill>
              </a:rPr>
              <a:t> </a:t>
            </a:r>
            <a:r>
              <a:rPr lang="en-US" b="0" dirty="0" smtClean="0">
                <a:solidFill>
                  <a:schemeClr val="accent6">
                    <a:lumMod val="75000"/>
                  </a:schemeClr>
                </a:solidFill>
              </a:rPr>
              <a:t>      authoritarian </a:t>
            </a:r>
            <a:r>
              <a:rPr lang="en-US" b="0" dirty="0">
                <a:solidFill>
                  <a:schemeClr val="accent6">
                    <a:lumMod val="75000"/>
                  </a:schemeClr>
                </a:solidFill>
              </a:rPr>
              <a:t>rule.   </a:t>
            </a:r>
          </a:p>
        </p:txBody>
      </p:sp>
    </p:spTree>
    <p:extLst>
      <p:ext uri="{BB962C8B-B14F-4D97-AF65-F5344CB8AC3E}">
        <p14:creationId xmlns:p14="http://schemas.microsoft.com/office/powerpoint/2010/main" val="3692249494"/>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r>
              <a:rPr lang="en-US" dirty="0"/>
              <a:t>Structural impediments</a:t>
            </a:r>
            <a:endParaRPr lang="uk-UA" dirty="0"/>
          </a:p>
        </p:txBody>
      </p:sp>
      <p:sp>
        <p:nvSpPr>
          <p:cNvPr id="4" name="Объект 3"/>
          <p:cNvSpPr>
            <a:spLocks noGrp="1"/>
          </p:cNvSpPr>
          <p:nvPr>
            <p:ph idx="1"/>
          </p:nvPr>
        </p:nvSpPr>
        <p:spPr>
          <a:xfrm>
            <a:off x="457200" y="1498294"/>
            <a:ext cx="8229600" cy="4358116"/>
          </a:xfrm>
        </p:spPr>
        <p:txBody>
          <a:bodyPr/>
          <a:lstStyle/>
          <a:p>
            <a:r>
              <a:rPr lang="en-US" dirty="0">
                <a:solidFill>
                  <a:schemeClr val="accent6">
                    <a:lumMod val="75000"/>
                  </a:schemeClr>
                </a:solidFill>
                <a:latin typeface="Segoe UI Symbol"/>
                <a:ea typeface="Segoe UI Symbol"/>
              </a:rPr>
              <a:t>✓</a:t>
            </a:r>
            <a:r>
              <a:rPr lang="en-US" dirty="0">
                <a:solidFill>
                  <a:schemeClr val="accent6">
                    <a:lumMod val="75000"/>
                  </a:schemeClr>
                </a:solidFill>
                <a:latin typeface="Agency FB"/>
              </a:rPr>
              <a:t> </a:t>
            </a:r>
            <a:r>
              <a:rPr lang="en-US" dirty="0" smtClean="0">
                <a:solidFill>
                  <a:schemeClr val="accent6">
                    <a:lumMod val="75000"/>
                  </a:schemeClr>
                </a:solidFill>
                <a:latin typeface="Agency FB"/>
              </a:rPr>
              <a:t>  </a:t>
            </a:r>
            <a:r>
              <a:rPr lang="en-US" b="0" dirty="0" smtClean="0">
                <a:solidFill>
                  <a:schemeClr val="accent6"/>
                </a:solidFill>
              </a:rPr>
              <a:t>Poor </a:t>
            </a:r>
            <a:r>
              <a:rPr lang="en-US" b="0" dirty="0">
                <a:solidFill>
                  <a:schemeClr val="accent6"/>
                </a:solidFill>
              </a:rPr>
              <a:t>leadership legitimacy </a:t>
            </a:r>
          </a:p>
          <a:p>
            <a:endParaRPr lang="en-US" b="0" dirty="0">
              <a:solidFill>
                <a:schemeClr val="accent6"/>
              </a:solidFill>
            </a:endParaRPr>
          </a:p>
          <a:p>
            <a:r>
              <a:rPr lang="en-US" dirty="0">
                <a:solidFill>
                  <a:schemeClr val="accent6">
                    <a:lumMod val="75000"/>
                  </a:schemeClr>
                </a:solidFill>
                <a:latin typeface="Segoe UI Symbol"/>
                <a:ea typeface="Segoe UI Symbol"/>
              </a:rPr>
              <a:t>✓</a:t>
            </a:r>
            <a:r>
              <a:rPr lang="en-US" dirty="0">
                <a:solidFill>
                  <a:schemeClr val="accent6">
                    <a:lumMod val="75000"/>
                  </a:schemeClr>
                </a:solidFill>
                <a:latin typeface="Agency FB"/>
              </a:rPr>
              <a:t> </a:t>
            </a:r>
            <a:r>
              <a:rPr lang="en-US" dirty="0" smtClean="0">
                <a:solidFill>
                  <a:schemeClr val="accent6">
                    <a:lumMod val="75000"/>
                  </a:schemeClr>
                </a:solidFill>
                <a:latin typeface="Agency FB"/>
              </a:rPr>
              <a:t>  </a:t>
            </a:r>
            <a:r>
              <a:rPr lang="en-US" b="0" dirty="0" smtClean="0">
                <a:solidFill>
                  <a:schemeClr val="accent6"/>
                </a:solidFill>
              </a:rPr>
              <a:t>Poor </a:t>
            </a:r>
            <a:r>
              <a:rPr lang="en-US" b="0" dirty="0">
                <a:solidFill>
                  <a:schemeClr val="accent6"/>
                </a:solidFill>
              </a:rPr>
              <a:t>economy performance</a:t>
            </a:r>
          </a:p>
          <a:p>
            <a:endParaRPr lang="en-US" b="0" dirty="0">
              <a:solidFill>
                <a:schemeClr val="accent6"/>
              </a:solidFill>
            </a:endParaRPr>
          </a:p>
          <a:p>
            <a:r>
              <a:rPr lang="en-US" dirty="0">
                <a:solidFill>
                  <a:schemeClr val="accent6">
                    <a:lumMod val="75000"/>
                  </a:schemeClr>
                </a:solidFill>
                <a:latin typeface="Segoe UI Symbol"/>
                <a:ea typeface="Segoe UI Symbol"/>
              </a:rPr>
              <a:t>✓</a:t>
            </a:r>
            <a:r>
              <a:rPr lang="en-US" dirty="0">
                <a:solidFill>
                  <a:schemeClr val="accent6">
                    <a:lumMod val="75000"/>
                  </a:schemeClr>
                </a:solidFill>
                <a:latin typeface="Agency FB"/>
              </a:rPr>
              <a:t> </a:t>
            </a:r>
            <a:r>
              <a:rPr lang="en-US" dirty="0" smtClean="0">
                <a:solidFill>
                  <a:schemeClr val="accent6">
                    <a:lumMod val="75000"/>
                  </a:schemeClr>
                </a:solidFill>
                <a:latin typeface="Agency FB"/>
              </a:rPr>
              <a:t>  </a:t>
            </a:r>
            <a:r>
              <a:rPr lang="en-US" b="0" dirty="0" smtClean="0">
                <a:solidFill>
                  <a:schemeClr val="accent6"/>
                </a:solidFill>
              </a:rPr>
              <a:t>Regional </a:t>
            </a:r>
            <a:r>
              <a:rPr lang="en-US" b="0" dirty="0">
                <a:solidFill>
                  <a:schemeClr val="accent6"/>
                </a:solidFill>
              </a:rPr>
              <a:t>polarization </a:t>
            </a:r>
          </a:p>
          <a:p>
            <a:endParaRPr lang="en-US" b="0" dirty="0">
              <a:solidFill>
                <a:schemeClr val="accent6"/>
              </a:solidFill>
            </a:endParaRPr>
          </a:p>
          <a:p>
            <a:r>
              <a:rPr lang="en-US" dirty="0">
                <a:solidFill>
                  <a:schemeClr val="accent6">
                    <a:lumMod val="75000"/>
                  </a:schemeClr>
                </a:solidFill>
                <a:latin typeface="Segoe UI Symbol"/>
                <a:ea typeface="Segoe UI Symbol"/>
              </a:rPr>
              <a:t>✓</a:t>
            </a:r>
            <a:r>
              <a:rPr lang="en-US" dirty="0">
                <a:solidFill>
                  <a:schemeClr val="accent6">
                    <a:lumMod val="75000"/>
                  </a:schemeClr>
                </a:solidFill>
                <a:latin typeface="Agency FB"/>
              </a:rPr>
              <a:t> </a:t>
            </a:r>
            <a:r>
              <a:rPr lang="en-US" dirty="0" smtClean="0">
                <a:solidFill>
                  <a:schemeClr val="accent6">
                    <a:lumMod val="75000"/>
                  </a:schemeClr>
                </a:solidFill>
                <a:latin typeface="Agency FB"/>
              </a:rPr>
              <a:t>  </a:t>
            </a:r>
            <a:r>
              <a:rPr lang="en-US" b="0" dirty="0" smtClean="0">
                <a:solidFill>
                  <a:schemeClr val="accent6"/>
                </a:solidFill>
              </a:rPr>
              <a:t>Fragmented </a:t>
            </a:r>
            <a:r>
              <a:rPr lang="en-US" b="0" dirty="0">
                <a:solidFill>
                  <a:schemeClr val="accent6"/>
                </a:solidFill>
              </a:rPr>
              <a:t>elite structure </a:t>
            </a:r>
          </a:p>
          <a:p>
            <a:endParaRPr lang="en-US" b="0" dirty="0">
              <a:solidFill>
                <a:schemeClr val="accent6"/>
              </a:solidFill>
            </a:endParaRPr>
          </a:p>
          <a:p>
            <a:r>
              <a:rPr lang="en-US" dirty="0">
                <a:solidFill>
                  <a:schemeClr val="accent6">
                    <a:lumMod val="75000"/>
                  </a:schemeClr>
                </a:solidFill>
                <a:latin typeface="Segoe UI Symbol"/>
                <a:ea typeface="Segoe UI Symbol"/>
              </a:rPr>
              <a:t>✓</a:t>
            </a:r>
            <a:r>
              <a:rPr lang="en-US" dirty="0">
                <a:solidFill>
                  <a:schemeClr val="accent6">
                    <a:lumMod val="75000"/>
                  </a:schemeClr>
                </a:solidFill>
                <a:latin typeface="Agency FB"/>
              </a:rPr>
              <a:t> </a:t>
            </a:r>
            <a:r>
              <a:rPr lang="en-US" dirty="0" smtClean="0">
                <a:solidFill>
                  <a:schemeClr val="accent6">
                    <a:lumMod val="75000"/>
                  </a:schemeClr>
                </a:solidFill>
                <a:latin typeface="Agency FB"/>
              </a:rPr>
              <a:t>  </a:t>
            </a:r>
            <a:r>
              <a:rPr lang="en-US" b="0" dirty="0" smtClean="0">
                <a:solidFill>
                  <a:schemeClr val="accent6"/>
                </a:solidFill>
              </a:rPr>
              <a:t>The </a:t>
            </a:r>
            <a:r>
              <a:rPr lang="en-US" b="0" dirty="0">
                <a:solidFill>
                  <a:schemeClr val="accent6"/>
                </a:solidFill>
              </a:rPr>
              <a:t>relative weakness of the ‘party of power’</a:t>
            </a:r>
          </a:p>
          <a:p>
            <a:endParaRPr lang="en-US" b="0" dirty="0">
              <a:solidFill>
                <a:schemeClr val="accent6"/>
              </a:solidFill>
            </a:endParaRPr>
          </a:p>
          <a:p>
            <a:r>
              <a:rPr lang="en-US" dirty="0">
                <a:solidFill>
                  <a:schemeClr val="accent6">
                    <a:lumMod val="75000"/>
                  </a:schemeClr>
                </a:solidFill>
                <a:latin typeface="Segoe UI Symbol"/>
                <a:ea typeface="Segoe UI Symbol"/>
              </a:rPr>
              <a:t>✓</a:t>
            </a:r>
            <a:r>
              <a:rPr lang="en-US" dirty="0">
                <a:solidFill>
                  <a:schemeClr val="accent6">
                    <a:lumMod val="75000"/>
                  </a:schemeClr>
                </a:solidFill>
                <a:latin typeface="Agency FB"/>
              </a:rPr>
              <a:t> </a:t>
            </a:r>
            <a:r>
              <a:rPr lang="en-US" dirty="0" smtClean="0">
                <a:solidFill>
                  <a:schemeClr val="accent6">
                    <a:lumMod val="75000"/>
                  </a:schemeClr>
                </a:solidFill>
                <a:latin typeface="Agency FB"/>
              </a:rPr>
              <a:t>  </a:t>
            </a:r>
            <a:r>
              <a:rPr lang="en-US" b="0" dirty="0" smtClean="0">
                <a:solidFill>
                  <a:schemeClr val="accent6"/>
                </a:solidFill>
              </a:rPr>
              <a:t>Weak </a:t>
            </a:r>
            <a:r>
              <a:rPr lang="en-US" b="0" dirty="0">
                <a:solidFill>
                  <a:schemeClr val="accent6"/>
                </a:solidFill>
              </a:rPr>
              <a:t>state repressive capacity </a:t>
            </a:r>
          </a:p>
          <a:p>
            <a:endParaRPr lang="en-US" b="0" dirty="0">
              <a:solidFill>
                <a:schemeClr val="accent6"/>
              </a:solidFill>
            </a:endParaRPr>
          </a:p>
          <a:p>
            <a:r>
              <a:rPr lang="en-US" dirty="0">
                <a:solidFill>
                  <a:schemeClr val="accent6">
                    <a:lumMod val="75000"/>
                  </a:schemeClr>
                </a:solidFill>
                <a:latin typeface="Segoe UI Symbol"/>
                <a:ea typeface="Segoe UI Symbol"/>
              </a:rPr>
              <a:t>✓</a:t>
            </a:r>
            <a:r>
              <a:rPr lang="en-US" dirty="0">
                <a:solidFill>
                  <a:schemeClr val="accent6">
                    <a:lumMod val="75000"/>
                  </a:schemeClr>
                </a:solidFill>
                <a:latin typeface="Agency FB"/>
              </a:rPr>
              <a:t> </a:t>
            </a:r>
            <a:r>
              <a:rPr lang="en-US" dirty="0" smtClean="0">
                <a:solidFill>
                  <a:schemeClr val="accent6">
                    <a:lumMod val="75000"/>
                  </a:schemeClr>
                </a:solidFill>
                <a:latin typeface="Agency FB"/>
              </a:rPr>
              <a:t>  </a:t>
            </a:r>
            <a:r>
              <a:rPr lang="en-US" b="0" dirty="0" smtClean="0">
                <a:solidFill>
                  <a:schemeClr val="accent6"/>
                </a:solidFill>
              </a:rPr>
              <a:t>The </a:t>
            </a:r>
            <a:r>
              <a:rPr lang="en-US" b="0" dirty="0">
                <a:solidFill>
                  <a:schemeClr val="accent6"/>
                </a:solidFill>
              </a:rPr>
              <a:t>growing linkage with the </a:t>
            </a:r>
            <a:r>
              <a:rPr lang="en-US" b="0" dirty="0" smtClean="0">
                <a:solidFill>
                  <a:schemeClr val="accent6"/>
                </a:solidFill>
              </a:rPr>
              <a:t>West</a:t>
            </a:r>
            <a:endParaRPr lang="en-US" b="0" dirty="0">
              <a:solidFill>
                <a:schemeClr val="accent6"/>
              </a:solidFill>
            </a:endParaRPr>
          </a:p>
        </p:txBody>
      </p:sp>
    </p:spTree>
    <p:extLst>
      <p:ext uri="{BB962C8B-B14F-4D97-AF65-F5344CB8AC3E}">
        <p14:creationId xmlns:p14="http://schemas.microsoft.com/office/powerpoint/2010/main" val="4270481733"/>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Leadership legitimacy</a:t>
            </a:r>
            <a:endParaRPr lang="uk-UA" dirty="0"/>
          </a:p>
        </p:txBody>
      </p:sp>
      <p:sp>
        <p:nvSpPr>
          <p:cNvPr id="3" name="Объект 2"/>
          <p:cNvSpPr>
            <a:spLocks noGrp="1"/>
          </p:cNvSpPr>
          <p:nvPr>
            <p:ph idx="1"/>
          </p:nvPr>
        </p:nvSpPr>
        <p:spPr>
          <a:xfrm>
            <a:off x="457200" y="1301262"/>
            <a:ext cx="8229600" cy="5099538"/>
          </a:xfrm>
        </p:spPr>
        <p:txBody>
          <a:bodyPr/>
          <a:lstStyle/>
          <a:p>
            <a:pPr algn="just"/>
            <a:r>
              <a:rPr lang="en-US" dirty="0">
                <a:solidFill>
                  <a:schemeClr val="accent6">
                    <a:lumMod val="75000"/>
                  </a:schemeClr>
                </a:solidFill>
                <a:latin typeface="Segoe UI Symbol"/>
                <a:ea typeface="Segoe UI Symbol"/>
              </a:rPr>
              <a:t>✓</a:t>
            </a:r>
            <a:r>
              <a:rPr lang="en-US" dirty="0">
                <a:solidFill>
                  <a:schemeClr val="accent6">
                    <a:lumMod val="75000"/>
                  </a:schemeClr>
                </a:solidFill>
                <a:latin typeface="Agency FB"/>
              </a:rPr>
              <a:t> </a:t>
            </a:r>
            <a:r>
              <a:rPr lang="en-US" dirty="0" smtClean="0">
                <a:solidFill>
                  <a:schemeClr val="accent6">
                    <a:lumMod val="75000"/>
                  </a:schemeClr>
                </a:solidFill>
                <a:latin typeface="Agency FB"/>
              </a:rPr>
              <a:t>   </a:t>
            </a:r>
            <a:r>
              <a:rPr lang="en-US" b="0" dirty="0" smtClean="0">
                <a:solidFill>
                  <a:schemeClr val="accent6">
                    <a:lumMod val="75000"/>
                  </a:schemeClr>
                </a:solidFill>
                <a:latin typeface="+mn-lt"/>
              </a:rPr>
              <a:t>In </a:t>
            </a:r>
            <a:r>
              <a:rPr lang="en-US" b="0" dirty="0">
                <a:solidFill>
                  <a:schemeClr val="accent6">
                    <a:lumMod val="75000"/>
                  </a:schemeClr>
                </a:solidFill>
                <a:latin typeface="+mn-lt"/>
              </a:rPr>
              <a:t>a period 2000-2015  the full support of the president has been around 14 </a:t>
            </a:r>
            <a:r>
              <a:rPr lang="en-US" b="0" dirty="0" smtClean="0">
                <a:solidFill>
                  <a:schemeClr val="accent6">
                    <a:lumMod val="75000"/>
                  </a:schemeClr>
                </a:solidFill>
                <a:latin typeface="+mn-lt"/>
              </a:rPr>
              <a:t>     </a:t>
            </a:r>
          </a:p>
          <a:p>
            <a:pPr algn="just"/>
            <a:r>
              <a:rPr lang="en-US" b="0" dirty="0">
                <a:solidFill>
                  <a:schemeClr val="accent6">
                    <a:lumMod val="75000"/>
                  </a:schemeClr>
                </a:solidFill>
                <a:latin typeface="+mn-lt"/>
              </a:rPr>
              <a:t> </a:t>
            </a:r>
            <a:r>
              <a:rPr lang="en-US" b="0" dirty="0" smtClean="0">
                <a:solidFill>
                  <a:schemeClr val="accent6">
                    <a:lumMod val="75000"/>
                  </a:schemeClr>
                </a:solidFill>
                <a:latin typeface="+mn-lt"/>
              </a:rPr>
              <a:t>     % </a:t>
            </a:r>
            <a:r>
              <a:rPr lang="en-US" b="0" dirty="0">
                <a:solidFill>
                  <a:schemeClr val="accent6">
                    <a:lumMod val="75000"/>
                  </a:schemeClr>
                </a:solidFill>
                <a:latin typeface="+mn-lt"/>
              </a:rPr>
              <a:t>average, the support of the parliament and the cabinet has been less </a:t>
            </a:r>
            <a:r>
              <a:rPr lang="en-US" b="0" dirty="0" smtClean="0">
                <a:solidFill>
                  <a:schemeClr val="accent6">
                    <a:lumMod val="75000"/>
                  </a:schemeClr>
                </a:solidFill>
                <a:latin typeface="+mn-lt"/>
              </a:rPr>
              <a:t>   </a:t>
            </a:r>
          </a:p>
          <a:p>
            <a:pPr algn="just"/>
            <a:r>
              <a:rPr lang="en-US" b="0" dirty="0">
                <a:solidFill>
                  <a:schemeClr val="accent6">
                    <a:lumMod val="75000"/>
                  </a:schemeClr>
                </a:solidFill>
                <a:latin typeface="+mn-lt"/>
              </a:rPr>
              <a:t> </a:t>
            </a:r>
            <a:r>
              <a:rPr lang="en-US" b="0" dirty="0" smtClean="0">
                <a:solidFill>
                  <a:schemeClr val="accent6">
                    <a:lumMod val="75000"/>
                  </a:schemeClr>
                </a:solidFill>
                <a:latin typeface="+mn-lt"/>
              </a:rPr>
              <a:t>     than </a:t>
            </a:r>
            <a:r>
              <a:rPr lang="en-US" b="0" dirty="0">
                <a:solidFill>
                  <a:schemeClr val="accent6">
                    <a:lumMod val="75000"/>
                  </a:schemeClr>
                </a:solidFill>
                <a:latin typeface="+mn-lt"/>
              </a:rPr>
              <a:t>10 % (6.5 and 9.6. respectively)</a:t>
            </a:r>
            <a:r>
              <a:rPr lang="uk-UA" b="0" dirty="0">
                <a:solidFill>
                  <a:schemeClr val="accent6">
                    <a:lumMod val="75000"/>
                  </a:schemeClr>
                </a:solidFill>
                <a:latin typeface="+mn-lt"/>
              </a:rPr>
              <a:t> </a:t>
            </a:r>
            <a:endParaRPr lang="en-US" b="0" dirty="0">
              <a:solidFill>
                <a:schemeClr val="accent6">
                  <a:lumMod val="75000"/>
                </a:schemeClr>
              </a:solidFill>
              <a:latin typeface="+mn-lt"/>
            </a:endParaRPr>
          </a:p>
          <a:p>
            <a:pPr algn="just"/>
            <a:r>
              <a:rPr lang="en-US" dirty="0">
                <a:solidFill>
                  <a:schemeClr val="accent6">
                    <a:lumMod val="75000"/>
                  </a:schemeClr>
                </a:solidFill>
                <a:latin typeface="Segoe UI Symbol"/>
                <a:ea typeface="Segoe UI Symbol"/>
              </a:rPr>
              <a:t>✓</a:t>
            </a:r>
            <a:r>
              <a:rPr lang="en-US" dirty="0">
                <a:solidFill>
                  <a:schemeClr val="accent6">
                    <a:lumMod val="75000"/>
                  </a:schemeClr>
                </a:solidFill>
                <a:latin typeface="Agency FB"/>
              </a:rPr>
              <a:t> </a:t>
            </a:r>
            <a:r>
              <a:rPr lang="en-US" dirty="0" smtClean="0">
                <a:solidFill>
                  <a:schemeClr val="accent6">
                    <a:lumMod val="75000"/>
                  </a:schemeClr>
                </a:solidFill>
                <a:latin typeface="Agency FB"/>
              </a:rPr>
              <a:t>    </a:t>
            </a:r>
            <a:r>
              <a:rPr lang="en-US" b="0" dirty="0" smtClean="0">
                <a:solidFill>
                  <a:schemeClr val="accent6">
                    <a:lumMod val="75000"/>
                  </a:schemeClr>
                </a:solidFill>
                <a:latin typeface="+mn-lt"/>
              </a:rPr>
              <a:t>Before </a:t>
            </a:r>
            <a:r>
              <a:rPr lang="en-US" b="0" dirty="0">
                <a:solidFill>
                  <a:schemeClr val="accent6">
                    <a:lumMod val="75000"/>
                  </a:schemeClr>
                </a:solidFill>
                <a:latin typeface="+mn-lt"/>
              </a:rPr>
              <a:t>the 2019 presidential election, none of the major politicians or </a:t>
            </a:r>
            <a:r>
              <a:rPr lang="en-US" b="0" dirty="0" smtClean="0">
                <a:solidFill>
                  <a:schemeClr val="accent6">
                    <a:lumMod val="75000"/>
                  </a:schemeClr>
                </a:solidFill>
                <a:latin typeface="+mn-lt"/>
              </a:rPr>
              <a:t>  </a:t>
            </a:r>
          </a:p>
          <a:p>
            <a:pPr algn="just"/>
            <a:r>
              <a:rPr lang="en-US" b="0" dirty="0">
                <a:solidFill>
                  <a:schemeClr val="accent6">
                    <a:lumMod val="75000"/>
                  </a:schemeClr>
                </a:solidFill>
                <a:latin typeface="+mn-lt"/>
              </a:rPr>
              <a:t> </a:t>
            </a:r>
            <a:r>
              <a:rPr lang="en-US" b="0" dirty="0" smtClean="0">
                <a:solidFill>
                  <a:schemeClr val="accent6">
                    <a:lumMod val="75000"/>
                  </a:schemeClr>
                </a:solidFill>
                <a:latin typeface="+mn-lt"/>
              </a:rPr>
              <a:t>     candidates </a:t>
            </a:r>
            <a:r>
              <a:rPr lang="en-US" b="0" dirty="0">
                <a:solidFill>
                  <a:schemeClr val="accent6">
                    <a:lumMod val="75000"/>
                  </a:schemeClr>
                </a:solidFill>
                <a:latin typeface="+mn-lt"/>
              </a:rPr>
              <a:t>had a positive balance of trust and </a:t>
            </a:r>
            <a:r>
              <a:rPr lang="en-US" b="0" dirty="0" smtClean="0">
                <a:solidFill>
                  <a:schemeClr val="accent6">
                    <a:lumMod val="75000"/>
                  </a:schemeClr>
                </a:solidFill>
                <a:latin typeface="+mn-lt"/>
              </a:rPr>
              <a:t>distrust</a:t>
            </a:r>
            <a:endParaRPr lang="en-US" b="0" dirty="0">
              <a:solidFill>
                <a:schemeClr val="accent6">
                  <a:lumMod val="75000"/>
                </a:schemeClr>
              </a:solidFill>
              <a:latin typeface="+mn-lt"/>
            </a:endParaRPr>
          </a:p>
          <a:p>
            <a:pPr algn="just"/>
            <a:r>
              <a:rPr lang="en-US" dirty="0">
                <a:solidFill>
                  <a:schemeClr val="accent6">
                    <a:lumMod val="75000"/>
                  </a:schemeClr>
                </a:solidFill>
                <a:latin typeface="Segoe UI Symbol"/>
                <a:ea typeface="Segoe UI Symbol"/>
              </a:rPr>
              <a:t>✓</a:t>
            </a:r>
            <a:r>
              <a:rPr lang="en-US" dirty="0">
                <a:solidFill>
                  <a:schemeClr val="accent6">
                    <a:lumMod val="75000"/>
                  </a:schemeClr>
                </a:solidFill>
                <a:latin typeface="Agency FB"/>
              </a:rPr>
              <a:t> </a:t>
            </a:r>
            <a:r>
              <a:rPr lang="en-US" dirty="0" smtClean="0">
                <a:solidFill>
                  <a:schemeClr val="accent6">
                    <a:lumMod val="75000"/>
                  </a:schemeClr>
                </a:solidFill>
                <a:latin typeface="Agency FB"/>
              </a:rPr>
              <a:t>    </a:t>
            </a:r>
            <a:r>
              <a:rPr lang="en-US" b="0" dirty="0" smtClean="0">
                <a:solidFill>
                  <a:schemeClr val="accent6">
                    <a:lumMod val="75000"/>
                  </a:schemeClr>
                </a:solidFill>
                <a:latin typeface="+mn-lt"/>
              </a:rPr>
              <a:t>In </a:t>
            </a:r>
            <a:r>
              <a:rPr lang="en-US" b="0" dirty="0">
                <a:solidFill>
                  <a:schemeClr val="accent6">
                    <a:lumMod val="75000"/>
                  </a:schemeClr>
                </a:solidFill>
                <a:latin typeface="+mn-lt"/>
              </a:rPr>
              <a:t>September 2019 </a:t>
            </a:r>
            <a:r>
              <a:rPr lang="en-US" b="0" dirty="0" err="1">
                <a:solidFill>
                  <a:schemeClr val="accent6">
                    <a:lumMod val="75000"/>
                  </a:schemeClr>
                </a:solidFill>
                <a:latin typeface="+mn-lt"/>
              </a:rPr>
              <a:t>Zelensky</a:t>
            </a:r>
            <a:r>
              <a:rPr lang="en-US" b="0" dirty="0">
                <a:solidFill>
                  <a:schemeClr val="accent6">
                    <a:lumMod val="75000"/>
                  </a:schemeClr>
                </a:solidFill>
                <a:latin typeface="+mn-lt"/>
              </a:rPr>
              <a:t> enjoyed a comfortable 73 percent of support, </a:t>
            </a:r>
            <a:r>
              <a:rPr lang="en-US" b="0" dirty="0" smtClean="0">
                <a:solidFill>
                  <a:schemeClr val="accent6">
                    <a:lumMod val="75000"/>
                  </a:schemeClr>
                </a:solidFill>
                <a:latin typeface="+mn-lt"/>
              </a:rPr>
              <a:t> </a:t>
            </a:r>
          </a:p>
          <a:p>
            <a:pPr algn="just"/>
            <a:r>
              <a:rPr lang="en-US" b="0" dirty="0">
                <a:solidFill>
                  <a:schemeClr val="accent6">
                    <a:lumMod val="75000"/>
                  </a:schemeClr>
                </a:solidFill>
                <a:latin typeface="+mn-lt"/>
              </a:rPr>
              <a:t> </a:t>
            </a:r>
            <a:r>
              <a:rPr lang="en-US" b="0" dirty="0" smtClean="0">
                <a:solidFill>
                  <a:schemeClr val="accent6">
                    <a:lumMod val="75000"/>
                  </a:schemeClr>
                </a:solidFill>
                <a:latin typeface="+mn-lt"/>
              </a:rPr>
              <a:t>      but </a:t>
            </a:r>
            <a:r>
              <a:rPr lang="en-US" b="0" dirty="0">
                <a:solidFill>
                  <a:schemeClr val="accent6">
                    <a:lumMod val="75000"/>
                  </a:schemeClr>
                </a:solidFill>
                <a:latin typeface="+mn-lt"/>
              </a:rPr>
              <a:t>by April 2020 he lost 30 percent, which exceeded the losses of </a:t>
            </a:r>
            <a:r>
              <a:rPr lang="en-US" b="0" dirty="0" smtClean="0">
                <a:solidFill>
                  <a:schemeClr val="accent6">
                    <a:lumMod val="75000"/>
                  </a:schemeClr>
                </a:solidFill>
                <a:latin typeface="+mn-lt"/>
              </a:rPr>
              <a:t>  </a:t>
            </a:r>
          </a:p>
          <a:p>
            <a:pPr algn="just"/>
            <a:r>
              <a:rPr lang="en-US" b="0" dirty="0">
                <a:solidFill>
                  <a:schemeClr val="accent6">
                    <a:lumMod val="75000"/>
                  </a:schemeClr>
                </a:solidFill>
                <a:latin typeface="+mn-lt"/>
              </a:rPr>
              <a:t> </a:t>
            </a:r>
            <a:r>
              <a:rPr lang="en-US" b="0" dirty="0" smtClean="0">
                <a:solidFill>
                  <a:schemeClr val="accent6">
                    <a:lumMod val="75000"/>
                  </a:schemeClr>
                </a:solidFill>
                <a:latin typeface="+mn-lt"/>
              </a:rPr>
              <a:t>      </a:t>
            </a:r>
            <a:r>
              <a:rPr lang="en-US" b="0" dirty="0" err="1" smtClean="0">
                <a:solidFill>
                  <a:schemeClr val="accent6">
                    <a:lumMod val="75000"/>
                  </a:schemeClr>
                </a:solidFill>
                <a:latin typeface="+mn-lt"/>
              </a:rPr>
              <a:t>Yanukovych</a:t>
            </a:r>
            <a:r>
              <a:rPr lang="en-US" b="0" dirty="0" smtClean="0">
                <a:solidFill>
                  <a:schemeClr val="accent6">
                    <a:lumMod val="75000"/>
                  </a:schemeClr>
                </a:solidFill>
                <a:latin typeface="+mn-lt"/>
              </a:rPr>
              <a:t> </a:t>
            </a:r>
            <a:r>
              <a:rPr lang="en-US" b="0" dirty="0">
                <a:solidFill>
                  <a:schemeClr val="accent6">
                    <a:lumMod val="75000"/>
                  </a:schemeClr>
                </a:solidFill>
                <a:latin typeface="+mn-lt"/>
              </a:rPr>
              <a:t>and in par with that of </a:t>
            </a:r>
            <a:r>
              <a:rPr lang="en-US" b="0" dirty="0" err="1" smtClean="0">
                <a:solidFill>
                  <a:schemeClr val="accent6">
                    <a:lumMod val="75000"/>
                  </a:schemeClr>
                </a:solidFill>
                <a:latin typeface="+mn-lt"/>
              </a:rPr>
              <a:t>Yushchenko</a:t>
            </a:r>
            <a:r>
              <a:rPr lang="en-US" b="0" dirty="0" smtClean="0">
                <a:solidFill>
                  <a:schemeClr val="accent6">
                    <a:lumMod val="75000"/>
                  </a:schemeClr>
                </a:solidFill>
                <a:latin typeface="+mn-lt"/>
              </a:rPr>
              <a:t> </a:t>
            </a:r>
            <a:endParaRPr lang="en-US" b="0" dirty="0">
              <a:solidFill>
                <a:schemeClr val="accent6">
                  <a:lumMod val="75000"/>
                </a:schemeClr>
              </a:solidFill>
              <a:latin typeface="+mn-lt"/>
            </a:endParaRPr>
          </a:p>
          <a:p>
            <a:pPr algn="just"/>
            <a:r>
              <a:rPr lang="en-US" dirty="0">
                <a:solidFill>
                  <a:schemeClr val="accent6">
                    <a:lumMod val="75000"/>
                  </a:schemeClr>
                </a:solidFill>
                <a:latin typeface="Segoe UI Symbol"/>
                <a:ea typeface="Segoe UI Symbol"/>
              </a:rPr>
              <a:t>✓</a:t>
            </a:r>
            <a:r>
              <a:rPr lang="en-US" dirty="0">
                <a:solidFill>
                  <a:schemeClr val="accent6">
                    <a:lumMod val="75000"/>
                  </a:schemeClr>
                </a:solidFill>
                <a:latin typeface="Agency FB"/>
              </a:rPr>
              <a:t> </a:t>
            </a:r>
            <a:r>
              <a:rPr lang="en-US" dirty="0" smtClean="0">
                <a:solidFill>
                  <a:schemeClr val="accent6">
                    <a:lumMod val="75000"/>
                  </a:schemeClr>
                </a:solidFill>
                <a:latin typeface="Agency FB"/>
              </a:rPr>
              <a:t>     </a:t>
            </a:r>
            <a:r>
              <a:rPr lang="en-US" b="0" dirty="0" smtClean="0">
                <a:solidFill>
                  <a:schemeClr val="accent6">
                    <a:lumMod val="75000"/>
                  </a:schemeClr>
                </a:solidFill>
                <a:latin typeface="+mn-lt"/>
              </a:rPr>
              <a:t>In </a:t>
            </a:r>
            <a:r>
              <a:rPr lang="en-US" b="0" dirty="0">
                <a:solidFill>
                  <a:schemeClr val="accent6">
                    <a:lumMod val="75000"/>
                  </a:schemeClr>
                </a:solidFill>
                <a:latin typeface="+mn-lt"/>
              </a:rPr>
              <a:t>June 2020 the number of those who disapprove his actions (45 percent) </a:t>
            </a:r>
            <a:r>
              <a:rPr lang="en-US" b="0" dirty="0" smtClean="0">
                <a:solidFill>
                  <a:schemeClr val="accent6">
                    <a:lumMod val="75000"/>
                  </a:schemeClr>
                </a:solidFill>
                <a:latin typeface="+mn-lt"/>
              </a:rPr>
              <a:t> </a:t>
            </a:r>
          </a:p>
          <a:p>
            <a:pPr algn="just"/>
            <a:r>
              <a:rPr lang="en-US" b="0" dirty="0">
                <a:solidFill>
                  <a:schemeClr val="accent6">
                    <a:lumMod val="75000"/>
                  </a:schemeClr>
                </a:solidFill>
                <a:latin typeface="+mn-lt"/>
              </a:rPr>
              <a:t> </a:t>
            </a:r>
            <a:r>
              <a:rPr lang="en-US" b="0" dirty="0" smtClean="0">
                <a:solidFill>
                  <a:schemeClr val="accent6">
                    <a:lumMod val="75000"/>
                  </a:schemeClr>
                </a:solidFill>
                <a:latin typeface="+mn-lt"/>
              </a:rPr>
              <a:t>      for </a:t>
            </a:r>
            <a:r>
              <a:rPr lang="en-US" b="0" dirty="0">
                <a:solidFill>
                  <a:schemeClr val="accent6">
                    <a:lumMod val="75000"/>
                  </a:schemeClr>
                </a:solidFill>
                <a:latin typeface="+mn-lt"/>
              </a:rPr>
              <a:t>the first time exceeded the number of those who approve (38 percent) </a:t>
            </a:r>
            <a:endParaRPr lang="en-US" b="0" dirty="0" smtClean="0">
              <a:solidFill>
                <a:schemeClr val="accent6">
                  <a:lumMod val="75000"/>
                </a:schemeClr>
              </a:solidFill>
              <a:latin typeface="+mn-lt"/>
            </a:endParaRPr>
          </a:p>
          <a:p>
            <a:pPr algn="just"/>
            <a:r>
              <a:rPr lang="en-US" b="0" dirty="0">
                <a:solidFill>
                  <a:schemeClr val="accent6">
                    <a:lumMod val="75000"/>
                  </a:schemeClr>
                </a:solidFill>
                <a:latin typeface="+mn-lt"/>
              </a:rPr>
              <a:t> </a:t>
            </a:r>
            <a:r>
              <a:rPr lang="en-US" b="0" dirty="0" smtClean="0">
                <a:solidFill>
                  <a:schemeClr val="accent6">
                    <a:lumMod val="75000"/>
                  </a:schemeClr>
                </a:solidFill>
                <a:latin typeface="+mn-lt"/>
              </a:rPr>
              <a:t>      and </a:t>
            </a:r>
            <a:r>
              <a:rPr lang="en-US" b="0" dirty="0">
                <a:solidFill>
                  <a:schemeClr val="accent6">
                    <a:lumMod val="75000"/>
                  </a:schemeClr>
                </a:solidFill>
                <a:latin typeface="+mn-lt"/>
              </a:rPr>
              <a:t>the balance turned negative by seven </a:t>
            </a:r>
            <a:r>
              <a:rPr lang="en-US" b="0" dirty="0" smtClean="0">
                <a:solidFill>
                  <a:schemeClr val="accent6">
                    <a:lumMod val="75000"/>
                  </a:schemeClr>
                </a:solidFill>
                <a:latin typeface="+mn-lt"/>
              </a:rPr>
              <a:t>percent</a:t>
            </a:r>
            <a:endParaRPr lang="en-US" b="0" dirty="0">
              <a:solidFill>
                <a:schemeClr val="accent6">
                  <a:lumMod val="75000"/>
                </a:schemeClr>
              </a:solidFill>
              <a:latin typeface="+mn-lt"/>
            </a:endParaRPr>
          </a:p>
          <a:p>
            <a:pPr algn="just"/>
            <a:r>
              <a:rPr lang="en-US" dirty="0">
                <a:solidFill>
                  <a:schemeClr val="accent6">
                    <a:lumMod val="75000"/>
                  </a:schemeClr>
                </a:solidFill>
                <a:latin typeface="Segoe UI Symbol"/>
                <a:ea typeface="Segoe UI Symbol"/>
              </a:rPr>
              <a:t>✓</a:t>
            </a:r>
            <a:r>
              <a:rPr lang="en-US" dirty="0">
                <a:solidFill>
                  <a:schemeClr val="accent6">
                    <a:lumMod val="75000"/>
                  </a:schemeClr>
                </a:solidFill>
                <a:latin typeface="Agency FB"/>
              </a:rPr>
              <a:t> </a:t>
            </a:r>
            <a:r>
              <a:rPr lang="en-US" dirty="0" smtClean="0">
                <a:solidFill>
                  <a:schemeClr val="accent6">
                    <a:lumMod val="75000"/>
                  </a:schemeClr>
                </a:solidFill>
                <a:latin typeface="Agency FB"/>
              </a:rPr>
              <a:t>     </a:t>
            </a:r>
            <a:r>
              <a:rPr lang="en-US" b="0" dirty="0" smtClean="0">
                <a:solidFill>
                  <a:schemeClr val="accent6">
                    <a:lumMod val="75000"/>
                  </a:schemeClr>
                </a:solidFill>
                <a:latin typeface="+mn-lt"/>
              </a:rPr>
              <a:t>In </a:t>
            </a:r>
            <a:r>
              <a:rPr lang="en-US" b="0" dirty="0">
                <a:solidFill>
                  <a:schemeClr val="accent6">
                    <a:lumMod val="75000"/>
                  </a:schemeClr>
                </a:solidFill>
                <a:latin typeface="+mn-lt"/>
              </a:rPr>
              <a:t>November 2019 the number of those who thought the events are </a:t>
            </a:r>
            <a:endParaRPr lang="en-US" b="0" dirty="0" smtClean="0">
              <a:solidFill>
                <a:schemeClr val="accent6">
                  <a:lumMod val="75000"/>
                </a:schemeClr>
              </a:solidFill>
              <a:latin typeface="+mn-lt"/>
            </a:endParaRPr>
          </a:p>
          <a:p>
            <a:pPr algn="just"/>
            <a:r>
              <a:rPr lang="en-US" b="0" dirty="0">
                <a:solidFill>
                  <a:schemeClr val="accent6">
                    <a:lumMod val="75000"/>
                  </a:schemeClr>
                </a:solidFill>
                <a:latin typeface="+mn-lt"/>
              </a:rPr>
              <a:t> </a:t>
            </a:r>
            <a:r>
              <a:rPr lang="en-US" b="0" dirty="0" smtClean="0">
                <a:solidFill>
                  <a:schemeClr val="accent6">
                    <a:lumMod val="75000"/>
                  </a:schemeClr>
                </a:solidFill>
                <a:latin typeface="+mn-lt"/>
              </a:rPr>
              <a:t>      moving </a:t>
            </a:r>
            <a:r>
              <a:rPr lang="en-US" b="0" dirty="0">
                <a:solidFill>
                  <a:schemeClr val="accent6">
                    <a:lumMod val="75000"/>
                  </a:schemeClr>
                </a:solidFill>
                <a:latin typeface="+mn-lt"/>
              </a:rPr>
              <a:t>in the right direction for the first time became lower than those who </a:t>
            </a:r>
            <a:r>
              <a:rPr lang="en-US" b="0" dirty="0" smtClean="0">
                <a:solidFill>
                  <a:schemeClr val="accent6">
                    <a:lumMod val="75000"/>
                  </a:schemeClr>
                </a:solidFill>
                <a:latin typeface="+mn-lt"/>
              </a:rPr>
              <a:t> </a:t>
            </a:r>
          </a:p>
          <a:p>
            <a:pPr algn="just"/>
            <a:r>
              <a:rPr lang="en-US" b="0" dirty="0">
                <a:solidFill>
                  <a:schemeClr val="accent6">
                    <a:lumMod val="75000"/>
                  </a:schemeClr>
                </a:solidFill>
                <a:latin typeface="+mn-lt"/>
              </a:rPr>
              <a:t> </a:t>
            </a:r>
            <a:r>
              <a:rPr lang="en-US" b="0" dirty="0" smtClean="0">
                <a:solidFill>
                  <a:schemeClr val="accent6">
                    <a:lumMod val="75000"/>
                  </a:schemeClr>
                </a:solidFill>
                <a:latin typeface="+mn-lt"/>
              </a:rPr>
              <a:t>      thought </a:t>
            </a:r>
            <a:r>
              <a:rPr lang="en-US" b="0" dirty="0">
                <a:solidFill>
                  <a:schemeClr val="accent6">
                    <a:lumMod val="75000"/>
                  </a:schemeClr>
                </a:solidFill>
                <a:latin typeface="+mn-lt"/>
              </a:rPr>
              <a:t>differently (36 to 39 present respectively). By November 2020 the </a:t>
            </a:r>
            <a:r>
              <a:rPr lang="en-US" b="0" dirty="0" smtClean="0">
                <a:solidFill>
                  <a:schemeClr val="accent6">
                    <a:lumMod val="75000"/>
                  </a:schemeClr>
                </a:solidFill>
                <a:latin typeface="+mn-lt"/>
              </a:rPr>
              <a:t> </a:t>
            </a:r>
          </a:p>
          <a:p>
            <a:pPr algn="just"/>
            <a:r>
              <a:rPr lang="en-US" b="0" dirty="0">
                <a:solidFill>
                  <a:schemeClr val="accent6">
                    <a:lumMod val="75000"/>
                  </a:schemeClr>
                </a:solidFill>
                <a:latin typeface="+mn-lt"/>
              </a:rPr>
              <a:t> </a:t>
            </a:r>
            <a:r>
              <a:rPr lang="en-US" b="0" dirty="0" smtClean="0">
                <a:solidFill>
                  <a:schemeClr val="accent6">
                    <a:lumMod val="75000"/>
                  </a:schemeClr>
                </a:solidFill>
                <a:latin typeface="+mn-lt"/>
              </a:rPr>
              <a:t>      gap </a:t>
            </a:r>
            <a:r>
              <a:rPr lang="en-US" b="0" dirty="0">
                <a:solidFill>
                  <a:schemeClr val="accent6">
                    <a:lumMod val="75000"/>
                  </a:schemeClr>
                </a:solidFill>
                <a:latin typeface="+mn-lt"/>
              </a:rPr>
              <a:t>has widened more than threefold (17.5 to 65.5 percent respectively</a:t>
            </a:r>
            <a:r>
              <a:rPr lang="en-US" b="0" dirty="0" smtClean="0">
                <a:solidFill>
                  <a:schemeClr val="accent6">
                    <a:lumMod val="75000"/>
                  </a:schemeClr>
                </a:solidFill>
                <a:latin typeface="+mn-lt"/>
              </a:rPr>
              <a:t>)</a:t>
            </a:r>
            <a:endParaRPr lang="uk-UA" b="0" dirty="0">
              <a:solidFill>
                <a:schemeClr val="accent6">
                  <a:lumMod val="75000"/>
                </a:schemeClr>
              </a:solidFill>
              <a:latin typeface="+mn-lt"/>
            </a:endParaRPr>
          </a:p>
          <a:p>
            <a:endParaRPr lang="en-US" b="0" dirty="0">
              <a:solidFill>
                <a:schemeClr val="accent6">
                  <a:lumMod val="75000"/>
                </a:schemeClr>
              </a:solidFill>
              <a:latin typeface="+mn-lt"/>
            </a:endParaRPr>
          </a:p>
          <a:p>
            <a:endParaRPr lang="en-US" b="0" dirty="0">
              <a:solidFill>
                <a:schemeClr val="accent6">
                  <a:lumMod val="75000"/>
                </a:schemeClr>
              </a:solidFill>
              <a:latin typeface="+mn-lt"/>
            </a:endParaRPr>
          </a:p>
          <a:p>
            <a:endParaRPr lang="uk-UA" b="0" dirty="0">
              <a:solidFill>
                <a:schemeClr val="accent6">
                  <a:lumMod val="75000"/>
                </a:schemeClr>
              </a:solidFill>
              <a:latin typeface="+mn-lt"/>
            </a:endParaRPr>
          </a:p>
        </p:txBody>
      </p:sp>
    </p:spTree>
    <p:extLst>
      <p:ext uri="{BB962C8B-B14F-4D97-AF65-F5344CB8AC3E}">
        <p14:creationId xmlns:p14="http://schemas.microsoft.com/office/powerpoint/2010/main" val="1473351970"/>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9026" y="105508"/>
            <a:ext cx="8835749" cy="634266"/>
          </a:xfrm>
        </p:spPr>
        <p:txBody>
          <a:bodyPr/>
          <a:lstStyle/>
          <a:p>
            <a:r>
              <a:rPr lang="en-US" dirty="0"/>
              <a:t>Economy performance</a:t>
            </a:r>
            <a:endParaRPr lang="uk-UA" dirty="0"/>
          </a:p>
        </p:txBody>
      </p:sp>
      <p:pic>
        <p:nvPicPr>
          <p:cNvPr id="4" name="Picture 5">
            <a:extLst>
              <a:ext uri="{FF2B5EF4-FFF2-40B4-BE49-F238E27FC236}">
                <a16:creationId xmlns="" xmlns:a16="http://schemas.microsoft.com/office/drawing/2014/main" id="{7AB88D46-8A88-4705-8EA9-D09BEDC91B16}"/>
              </a:ext>
            </a:extLst>
          </p:cNvPr>
          <p:cNvPicPr>
            <a:picLocks noGrp="1" noChangeAspect="1"/>
          </p:cNvPicPr>
          <p:nvPr>
            <p:ph idx="1"/>
          </p:nvPr>
        </p:nvPicPr>
        <p:blipFill>
          <a:blip r:embed="rId2"/>
          <a:stretch>
            <a:fillRect/>
          </a:stretch>
        </p:blipFill>
        <p:spPr>
          <a:xfrm>
            <a:off x="268448" y="1148861"/>
            <a:ext cx="8723152" cy="5193323"/>
          </a:xfrm>
          <a:prstGeom prst="rect">
            <a:avLst/>
          </a:prstGeom>
        </p:spPr>
      </p:pic>
    </p:spTree>
    <p:extLst>
      <p:ext uri="{BB962C8B-B14F-4D97-AF65-F5344CB8AC3E}">
        <p14:creationId xmlns:p14="http://schemas.microsoft.com/office/powerpoint/2010/main" val="1512579404"/>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H2020-Wzorzec_Prezentacji_KPK_PL-(C)">
  <a:themeElements>
    <a:clrScheme name="piast">
      <a:dk1>
        <a:srgbClr val="C04482"/>
      </a:dk1>
      <a:lt1>
        <a:srgbClr val="FFFFFF"/>
      </a:lt1>
      <a:dk2>
        <a:srgbClr val="C04482"/>
      </a:dk2>
      <a:lt2>
        <a:srgbClr val="FFFFFF"/>
      </a:lt2>
      <a:accent1>
        <a:srgbClr val="BBE0E3"/>
      </a:accent1>
      <a:accent2>
        <a:srgbClr val="333399"/>
      </a:accent2>
      <a:accent3>
        <a:srgbClr val="FFFFFF"/>
      </a:accent3>
      <a:accent4>
        <a:srgbClr val="000000"/>
      </a:accent4>
      <a:accent5>
        <a:srgbClr val="DAEDEF"/>
      </a:accent5>
      <a:accent6>
        <a:srgbClr val="2D2D8A"/>
      </a:accent6>
      <a:hlink>
        <a:srgbClr val="0070C0"/>
      </a:hlink>
      <a:folHlink>
        <a:srgbClr val="BFBFBF"/>
      </a:folHlink>
    </a:clrScheme>
    <a:fontScheme name="KPK_Prezentacja_pl">
      <a:majorFont>
        <a:latin typeface="Verdana"/>
        <a:ea typeface=""/>
        <a:cs typeface=""/>
      </a:majorFont>
      <a:minorFont>
        <a:latin typeface="Arial"/>
        <a:ea typeface=""/>
        <a:cs typeface=""/>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pl-PL" sz="1800" b="0" i="0" u="none" strike="noStrike" cap="none" normalizeH="0" baseline="0" smtClean="0">
            <a:ln>
              <a:noFill/>
            </a:ln>
            <a:solidFill>
              <a:srgbClr val="000066"/>
            </a:solidFill>
            <a:effectLst>
              <a:outerShdw blurRad="38100" dist="38100" dir="2700000" algn="tl">
                <a:srgbClr val="000000">
                  <a:alpha val="43137"/>
                </a:srgbClr>
              </a:outerShdw>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pl-PL" sz="1800" b="0" i="0" u="none" strike="noStrike" cap="none" normalizeH="0" baseline="0" smtClean="0">
            <a:ln>
              <a:noFill/>
            </a:ln>
            <a:solidFill>
              <a:srgbClr val="000066"/>
            </a:solidFill>
            <a:effectLst>
              <a:outerShdw blurRad="38100" dist="38100" dir="2700000" algn="tl">
                <a:srgbClr val="000000">
                  <a:alpha val="43137"/>
                </a:srgbClr>
              </a:outerShdw>
            </a:effectLst>
            <a:latin typeface="Arial" charset="0"/>
          </a:defRPr>
        </a:defPPr>
      </a:lstStyle>
    </a:lnDef>
  </a:objectDefaults>
  <a:extraClrSchemeLst>
    <a:extraClrScheme>
      <a:clrScheme name="KPK_Prezentacja_p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KPK_Prezentacja_pl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KPK_Prezentacja_pl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KPK_Prezentacja_pl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KPK_Prezentacja_pl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KPK_Prezentacja_pl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KPK_Prezentacja_pl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KPK_Prezentacja_pl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KPK_Prezentacja_pl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KPK_Prezentacja_pl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KPK_Prezentacja_pl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KPK_Prezentacja_pl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yw pakiet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H2020-Wzorzec_Prezentacji_KPK_PL-(C)</Template>
  <TotalTime>855</TotalTime>
  <Words>1846</Words>
  <Application>Microsoft Office PowerPoint</Application>
  <PresentationFormat>Экран (4:3)</PresentationFormat>
  <Paragraphs>191</Paragraphs>
  <Slides>22</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22</vt:i4>
      </vt:variant>
    </vt:vector>
  </HeadingPairs>
  <TitlesOfParts>
    <vt:vector size="23" baseType="lpstr">
      <vt:lpstr>H2020-Wzorzec_Prezentacji_KPK_PL-(C)</vt:lpstr>
      <vt:lpstr>Презентация PowerPoint</vt:lpstr>
      <vt:lpstr>Authoritarianism</vt:lpstr>
      <vt:lpstr>Theoretical background – congruence theory</vt:lpstr>
      <vt:lpstr>Two-step argument</vt:lpstr>
      <vt:lpstr>Empirical findings</vt:lpstr>
      <vt:lpstr>Implicatipns </vt:lpstr>
      <vt:lpstr>Structural impediments</vt:lpstr>
      <vt:lpstr>Leadership legitimacy</vt:lpstr>
      <vt:lpstr>Economy performance</vt:lpstr>
      <vt:lpstr>Economy performance</vt:lpstr>
      <vt:lpstr>Regional polarization</vt:lpstr>
      <vt:lpstr>Fragmented elite</vt:lpstr>
      <vt:lpstr>Weak party and state repressive capacity</vt:lpstr>
      <vt:lpstr>Linkage with the West</vt:lpstr>
      <vt:lpstr>Institutional constraints</vt:lpstr>
      <vt:lpstr>Institutional constraints</vt:lpstr>
      <vt:lpstr>Agency- based constraints</vt:lpstr>
      <vt:lpstr>Agency- based constraints</vt:lpstr>
      <vt:lpstr>Conclusions</vt:lpstr>
      <vt:lpstr>Conclusions</vt:lpstr>
      <vt:lpstr>Selected bibliography</vt:lpstr>
      <vt:lpstr>Selected bibliography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MWalenta</dc:creator>
  <cp:lastModifiedBy>User</cp:lastModifiedBy>
  <cp:revision>70</cp:revision>
  <dcterms:created xsi:type="dcterms:W3CDTF">2014-05-22T12:09:05Z</dcterms:created>
  <dcterms:modified xsi:type="dcterms:W3CDTF">2021-02-21T11:35:39Z</dcterms:modified>
</cp:coreProperties>
</file>