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1"/>
  </p:sldMasterIdLst>
  <p:notesMasterIdLst>
    <p:notesMasterId r:id="rId24"/>
  </p:notesMasterIdLst>
  <p:handoutMasterIdLst>
    <p:handoutMasterId r:id="rId25"/>
  </p:handoutMasterIdLst>
  <p:sldIdLst>
    <p:sldId id="256" r:id="rId2"/>
    <p:sldId id="330" r:id="rId3"/>
    <p:sldId id="328" r:id="rId4"/>
    <p:sldId id="347" r:id="rId5"/>
    <p:sldId id="348" r:id="rId6"/>
    <p:sldId id="349" r:id="rId7"/>
    <p:sldId id="353" r:id="rId8"/>
    <p:sldId id="329" r:id="rId9"/>
    <p:sldId id="331" r:id="rId10"/>
    <p:sldId id="350" r:id="rId11"/>
    <p:sldId id="332" r:id="rId12"/>
    <p:sldId id="334" r:id="rId13"/>
    <p:sldId id="333" r:id="rId14"/>
    <p:sldId id="335" r:id="rId15"/>
    <p:sldId id="336" r:id="rId16"/>
    <p:sldId id="351" r:id="rId17"/>
    <p:sldId id="352" r:id="rId18"/>
    <p:sldId id="337" r:id="rId19"/>
    <p:sldId id="338" r:id="rId20"/>
    <p:sldId id="339" r:id="rId21"/>
    <p:sldId id="340" r:id="rId22"/>
    <p:sldId id="355" r:id="rId23"/>
  </p:sldIdLst>
  <p:sldSz cx="9144000" cy="6858000" type="screen4x3"/>
  <p:notesSz cx="7010400" cy="9296400"/>
  <p:defaultTextStyle>
    <a:defPPr>
      <a:defRPr lang="pl-PL"/>
    </a:defPPr>
    <a:lvl1pPr algn="l" rtl="0" fontAlgn="base">
      <a:spcBef>
        <a:spcPct val="0"/>
      </a:spcBef>
      <a:spcAft>
        <a:spcPct val="0"/>
      </a:spcAft>
      <a:defRPr kern="1200">
        <a:solidFill>
          <a:srgbClr val="000066"/>
        </a:solidFill>
        <a:latin typeface="Arial" charset="0"/>
        <a:ea typeface="+mn-ea"/>
        <a:cs typeface="Arial" charset="0"/>
      </a:defRPr>
    </a:lvl1pPr>
    <a:lvl2pPr marL="457200" algn="l" rtl="0" fontAlgn="base">
      <a:spcBef>
        <a:spcPct val="0"/>
      </a:spcBef>
      <a:spcAft>
        <a:spcPct val="0"/>
      </a:spcAft>
      <a:defRPr kern="1200">
        <a:solidFill>
          <a:srgbClr val="000066"/>
        </a:solidFill>
        <a:latin typeface="Arial" charset="0"/>
        <a:ea typeface="+mn-ea"/>
        <a:cs typeface="Arial" charset="0"/>
      </a:defRPr>
    </a:lvl2pPr>
    <a:lvl3pPr marL="914400" algn="l" rtl="0" fontAlgn="base">
      <a:spcBef>
        <a:spcPct val="0"/>
      </a:spcBef>
      <a:spcAft>
        <a:spcPct val="0"/>
      </a:spcAft>
      <a:defRPr kern="1200">
        <a:solidFill>
          <a:srgbClr val="000066"/>
        </a:solidFill>
        <a:latin typeface="Arial" charset="0"/>
        <a:ea typeface="+mn-ea"/>
        <a:cs typeface="Arial" charset="0"/>
      </a:defRPr>
    </a:lvl3pPr>
    <a:lvl4pPr marL="1371600" algn="l" rtl="0" fontAlgn="base">
      <a:spcBef>
        <a:spcPct val="0"/>
      </a:spcBef>
      <a:spcAft>
        <a:spcPct val="0"/>
      </a:spcAft>
      <a:defRPr kern="1200">
        <a:solidFill>
          <a:srgbClr val="000066"/>
        </a:solidFill>
        <a:latin typeface="Arial" charset="0"/>
        <a:ea typeface="+mn-ea"/>
        <a:cs typeface="Arial" charset="0"/>
      </a:defRPr>
    </a:lvl4pPr>
    <a:lvl5pPr marL="1828800" algn="l" rtl="0" fontAlgn="base">
      <a:spcBef>
        <a:spcPct val="0"/>
      </a:spcBef>
      <a:spcAft>
        <a:spcPct val="0"/>
      </a:spcAft>
      <a:defRPr kern="1200">
        <a:solidFill>
          <a:srgbClr val="000066"/>
        </a:solidFill>
        <a:latin typeface="Arial" charset="0"/>
        <a:ea typeface="+mn-ea"/>
        <a:cs typeface="Arial" charset="0"/>
      </a:defRPr>
    </a:lvl5pPr>
    <a:lvl6pPr marL="2286000" algn="l" defTabSz="914400" rtl="0" eaLnBrk="1" latinLnBrk="0" hangingPunct="1">
      <a:defRPr kern="1200">
        <a:solidFill>
          <a:srgbClr val="000066"/>
        </a:solidFill>
        <a:latin typeface="Arial" charset="0"/>
        <a:ea typeface="+mn-ea"/>
        <a:cs typeface="Arial" charset="0"/>
      </a:defRPr>
    </a:lvl6pPr>
    <a:lvl7pPr marL="2743200" algn="l" defTabSz="914400" rtl="0" eaLnBrk="1" latinLnBrk="0" hangingPunct="1">
      <a:defRPr kern="1200">
        <a:solidFill>
          <a:srgbClr val="000066"/>
        </a:solidFill>
        <a:latin typeface="Arial" charset="0"/>
        <a:ea typeface="+mn-ea"/>
        <a:cs typeface="Arial" charset="0"/>
      </a:defRPr>
    </a:lvl7pPr>
    <a:lvl8pPr marL="3200400" algn="l" defTabSz="914400" rtl="0" eaLnBrk="1" latinLnBrk="0" hangingPunct="1">
      <a:defRPr kern="1200">
        <a:solidFill>
          <a:srgbClr val="000066"/>
        </a:solidFill>
        <a:latin typeface="Arial" charset="0"/>
        <a:ea typeface="+mn-ea"/>
        <a:cs typeface="Arial" charset="0"/>
      </a:defRPr>
    </a:lvl8pPr>
    <a:lvl9pPr marL="3657600" algn="l" defTabSz="914400" rtl="0" eaLnBrk="1" latinLnBrk="0" hangingPunct="1">
      <a:defRPr kern="1200">
        <a:solidFill>
          <a:srgbClr val="000066"/>
        </a:solidFill>
        <a:latin typeface="Arial" charset="0"/>
        <a:ea typeface="+mn-ea"/>
        <a:cs typeface="Arial" charset="0"/>
      </a:defRPr>
    </a:lvl9pPr>
  </p:defaultTextStyle>
  <p:extLst>
    <p:ext uri="{521415D9-36F7-43E2-AB2F-B90AF26B5E84}">
      <p14:sectionLst xmlns:p14="http://schemas.microsoft.com/office/powerpoint/2010/main">
        <p14:section name="Раздел по умолчанию" id="{4E3A6749-A502-4972-AE93-C55CC84CC2D4}">
          <p14:sldIdLst>
            <p14:sldId id="256"/>
            <p14:sldId id="330"/>
          </p14:sldIdLst>
        </p14:section>
        <p14:section name="Раздел без заголовка" id="{F0B0E877-5BF6-459D-B459-7336BEBFDE09}">
          <p14:sldIdLst>
            <p14:sldId id="328"/>
            <p14:sldId id="347"/>
            <p14:sldId id="348"/>
            <p14:sldId id="349"/>
            <p14:sldId id="353"/>
            <p14:sldId id="329"/>
            <p14:sldId id="331"/>
            <p14:sldId id="350"/>
            <p14:sldId id="332"/>
            <p14:sldId id="334"/>
            <p14:sldId id="333"/>
            <p14:sldId id="335"/>
            <p14:sldId id="336"/>
            <p14:sldId id="351"/>
            <p14:sldId id="352"/>
            <p14:sldId id="337"/>
            <p14:sldId id="338"/>
            <p14:sldId id="339"/>
            <p14:sldId id="340"/>
            <p14:sldId id="355"/>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5B5B"/>
    <a:srgbClr val="00528E"/>
    <a:srgbClr val="33CCFF"/>
    <a:srgbClr val="66CCFF"/>
    <a:srgbClr val="CCFFFF"/>
    <a:srgbClr val="EAEAEA"/>
    <a:srgbClr val="CCECFF"/>
    <a:srgbClr val="C0C0C0"/>
    <a:srgbClr val="CC0000"/>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07" autoAdjust="0"/>
    <p:restoredTop sz="86482" autoAdjust="0"/>
  </p:normalViewPr>
  <p:slideViewPr>
    <p:cSldViewPr snapToGrid="0">
      <p:cViewPr>
        <p:scale>
          <a:sx n="81" d="100"/>
          <a:sy n="81" d="100"/>
        </p:scale>
        <p:origin x="-972" y="-72"/>
      </p:cViewPr>
      <p:guideLst>
        <p:guide orient="horz" pos="2160"/>
        <p:guide pos="2880"/>
      </p:guideLst>
    </p:cSldViewPr>
  </p:slideViewPr>
  <p:outlineViewPr>
    <p:cViewPr>
      <p:scale>
        <a:sx n="33" d="100"/>
        <a:sy n="33" d="100"/>
      </p:scale>
      <p:origin x="222"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043" tIns="45523" rIns="91043" bIns="45523" numCol="1" anchor="t" anchorCtr="0" compatLnSpc="1">
            <a:prstTxWarp prst="textNoShape">
              <a:avLst/>
            </a:prstTxWarp>
          </a:bodyPr>
          <a:lstStyle>
            <a:lvl1pPr algn="l" defTabSz="910958">
              <a:defRPr sz="1200">
                <a:solidFill>
                  <a:schemeClr val="tx1"/>
                </a:solidFill>
                <a:effectLst/>
                <a:latin typeface="Times New Roman" pitchFamily="18" charset="0"/>
                <a:cs typeface="+mn-cs"/>
              </a:defRPr>
            </a:lvl1pPr>
          </a:lstStyle>
          <a:p>
            <a:pPr>
              <a:defRPr/>
            </a:pPr>
            <a:endParaRPr lang="pl-PL"/>
          </a:p>
        </p:txBody>
      </p:sp>
      <p:sp>
        <p:nvSpPr>
          <p:cNvPr id="55299"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1043" tIns="45523" rIns="91043" bIns="45523" numCol="1" anchor="t" anchorCtr="0" compatLnSpc="1">
            <a:prstTxWarp prst="textNoShape">
              <a:avLst/>
            </a:prstTxWarp>
          </a:bodyPr>
          <a:lstStyle>
            <a:lvl1pPr algn="r" defTabSz="910958">
              <a:defRPr sz="1200">
                <a:solidFill>
                  <a:schemeClr val="tx1"/>
                </a:solidFill>
                <a:effectLst/>
                <a:latin typeface="Times New Roman" pitchFamily="18" charset="0"/>
                <a:cs typeface="+mn-cs"/>
              </a:defRPr>
            </a:lvl1pPr>
          </a:lstStyle>
          <a:p>
            <a:pPr>
              <a:defRPr/>
            </a:pPr>
            <a:endParaRPr lang="pl-PL"/>
          </a:p>
        </p:txBody>
      </p:sp>
      <p:sp>
        <p:nvSpPr>
          <p:cNvPr id="55300"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1043" tIns="45523" rIns="91043" bIns="45523" numCol="1" anchor="b" anchorCtr="0" compatLnSpc="1">
            <a:prstTxWarp prst="textNoShape">
              <a:avLst/>
            </a:prstTxWarp>
          </a:bodyPr>
          <a:lstStyle>
            <a:lvl1pPr algn="l" defTabSz="910958">
              <a:defRPr sz="1200">
                <a:solidFill>
                  <a:schemeClr val="tx1"/>
                </a:solidFill>
                <a:effectLst/>
                <a:latin typeface="Times New Roman" pitchFamily="18" charset="0"/>
                <a:cs typeface="+mn-cs"/>
              </a:defRPr>
            </a:lvl1pPr>
          </a:lstStyle>
          <a:p>
            <a:pPr>
              <a:defRPr/>
            </a:pPr>
            <a:endParaRPr lang="pl-PL"/>
          </a:p>
        </p:txBody>
      </p:sp>
      <p:sp>
        <p:nvSpPr>
          <p:cNvPr id="55301"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1043" tIns="45523" rIns="91043" bIns="45523" numCol="1" anchor="b" anchorCtr="0" compatLnSpc="1">
            <a:prstTxWarp prst="textNoShape">
              <a:avLst/>
            </a:prstTxWarp>
          </a:bodyPr>
          <a:lstStyle>
            <a:lvl1pPr algn="r" defTabSz="910958">
              <a:defRPr sz="1200">
                <a:solidFill>
                  <a:schemeClr val="tx1"/>
                </a:solidFill>
                <a:effectLst/>
                <a:latin typeface="Times New Roman" pitchFamily="18" charset="0"/>
                <a:cs typeface="+mn-cs"/>
              </a:defRPr>
            </a:lvl1pPr>
          </a:lstStyle>
          <a:p>
            <a:pPr>
              <a:defRPr/>
            </a:pPr>
            <a:fld id="{BA611AC8-A2D9-48AA-9D28-85488574D619}" type="slidenum">
              <a:rPr lang="pl-PL"/>
              <a:pPr>
                <a:defRPr/>
              </a:pPr>
              <a:t>‹#›</a:t>
            </a:fld>
            <a:endParaRPr lang="pl-PL"/>
          </a:p>
        </p:txBody>
      </p:sp>
    </p:spTree>
    <p:extLst>
      <p:ext uri="{BB962C8B-B14F-4D97-AF65-F5344CB8AC3E}">
        <p14:creationId xmlns:p14="http://schemas.microsoft.com/office/powerpoint/2010/main" val="40333062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4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043" tIns="45523" rIns="91043" bIns="45523" numCol="1" anchor="t" anchorCtr="0" compatLnSpc="1">
            <a:prstTxWarp prst="textNoShape">
              <a:avLst/>
            </a:prstTxWarp>
          </a:bodyPr>
          <a:lstStyle>
            <a:lvl1pPr algn="l" defTabSz="910958">
              <a:defRPr sz="1200">
                <a:solidFill>
                  <a:schemeClr val="tx1"/>
                </a:solidFill>
                <a:effectLst/>
                <a:latin typeface="Times New Roman" pitchFamily="18" charset="0"/>
                <a:cs typeface="+mn-cs"/>
              </a:defRPr>
            </a:lvl1pPr>
          </a:lstStyle>
          <a:p>
            <a:pPr>
              <a:defRPr/>
            </a:pPr>
            <a:endParaRPr lang="pl-PL"/>
          </a:p>
        </p:txBody>
      </p:sp>
      <p:sp>
        <p:nvSpPr>
          <p:cNvPr id="419843"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1043" tIns="45523" rIns="91043" bIns="45523" numCol="1" anchor="t" anchorCtr="0" compatLnSpc="1">
            <a:prstTxWarp prst="textNoShape">
              <a:avLst/>
            </a:prstTxWarp>
          </a:bodyPr>
          <a:lstStyle>
            <a:lvl1pPr algn="r" defTabSz="910958">
              <a:defRPr sz="1200">
                <a:solidFill>
                  <a:schemeClr val="tx1"/>
                </a:solidFill>
                <a:effectLst/>
                <a:latin typeface="Times New Roman" pitchFamily="18" charset="0"/>
                <a:cs typeface="+mn-cs"/>
              </a:defRPr>
            </a:lvl1pPr>
          </a:lstStyle>
          <a:p>
            <a:pPr>
              <a:defRPr/>
            </a:pPr>
            <a:endParaRPr lang="pl-PL"/>
          </a:p>
        </p:txBody>
      </p:sp>
      <p:sp>
        <p:nvSpPr>
          <p:cNvPr id="10244"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419845" name="Rectangle 5"/>
          <p:cNvSpPr>
            <a:spLocks noGrp="1" noChangeArrowheads="1"/>
          </p:cNvSpPr>
          <p:nvPr>
            <p:ph type="body" sz="quarter" idx="3"/>
          </p:nvPr>
        </p:nvSpPr>
        <p:spPr bwMode="auto">
          <a:xfrm>
            <a:off x="701675" y="4414838"/>
            <a:ext cx="5607050" cy="4184650"/>
          </a:xfrm>
          <a:prstGeom prst="rect">
            <a:avLst/>
          </a:prstGeom>
          <a:noFill/>
          <a:ln w="9525">
            <a:noFill/>
            <a:miter lim="800000"/>
            <a:headEnd/>
            <a:tailEnd/>
          </a:ln>
          <a:effectLst/>
        </p:spPr>
        <p:txBody>
          <a:bodyPr vert="horz" wrap="square" lIns="91043" tIns="45523" rIns="91043" bIns="45523" numCol="1" anchor="t" anchorCtr="0" compatLnSpc="1">
            <a:prstTxWarp prst="textNoShape">
              <a:avLst/>
            </a:prstTxWarp>
          </a:bodyPr>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419846"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1043" tIns="45523" rIns="91043" bIns="45523" numCol="1" anchor="b" anchorCtr="0" compatLnSpc="1">
            <a:prstTxWarp prst="textNoShape">
              <a:avLst/>
            </a:prstTxWarp>
          </a:bodyPr>
          <a:lstStyle>
            <a:lvl1pPr algn="l" defTabSz="910958">
              <a:defRPr sz="1200">
                <a:solidFill>
                  <a:schemeClr val="tx1"/>
                </a:solidFill>
                <a:effectLst/>
                <a:latin typeface="Times New Roman" pitchFamily="18" charset="0"/>
                <a:cs typeface="+mn-cs"/>
              </a:defRPr>
            </a:lvl1pPr>
          </a:lstStyle>
          <a:p>
            <a:pPr>
              <a:defRPr/>
            </a:pPr>
            <a:endParaRPr lang="pl-PL"/>
          </a:p>
        </p:txBody>
      </p:sp>
      <p:sp>
        <p:nvSpPr>
          <p:cNvPr id="419847"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043" tIns="45523" rIns="91043" bIns="45523" numCol="1" anchor="b" anchorCtr="0" compatLnSpc="1">
            <a:prstTxWarp prst="textNoShape">
              <a:avLst/>
            </a:prstTxWarp>
          </a:bodyPr>
          <a:lstStyle>
            <a:lvl1pPr algn="r" defTabSz="910958">
              <a:defRPr sz="1200">
                <a:solidFill>
                  <a:schemeClr val="tx1"/>
                </a:solidFill>
                <a:effectLst/>
                <a:latin typeface="Times New Roman" pitchFamily="18" charset="0"/>
                <a:cs typeface="+mn-cs"/>
              </a:defRPr>
            </a:lvl1pPr>
          </a:lstStyle>
          <a:p>
            <a:pPr>
              <a:defRPr/>
            </a:pPr>
            <a:fld id="{704B6DAD-55E1-4ECA-B2E3-5437AB9F10F9}" type="slidenum">
              <a:rPr lang="pl-PL"/>
              <a:pPr>
                <a:defRPr/>
              </a:pPr>
              <a:t>‹#›</a:t>
            </a:fld>
            <a:endParaRPr lang="pl-PL"/>
          </a:p>
        </p:txBody>
      </p:sp>
    </p:spTree>
    <p:extLst>
      <p:ext uri="{BB962C8B-B14F-4D97-AF65-F5344CB8AC3E}">
        <p14:creationId xmlns:p14="http://schemas.microsoft.com/office/powerpoint/2010/main" val="20834488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p:txBody>
          <a:bodyPr/>
          <a:lstStyle/>
          <a:p>
            <a:pPr>
              <a:defRPr/>
            </a:pPr>
            <a:fld id="{E341B105-591B-4C78-90CB-BB7A02217FDC}" type="slidenum">
              <a:rPr lang="pl-PL" smtClean="0"/>
              <a:pPr>
                <a:defRPr/>
              </a:pPr>
              <a:t>1</a:t>
            </a:fld>
            <a:endParaRPr lang="pl-PL"/>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159026" y="163512"/>
            <a:ext cx="8835749" cy="576262"/>
          </a:xfrm>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ylko tytuł">
    <p:spTree>
      <p:nvGrpSpPr>
        <p:cNvPr id="1" name=""/>
        <p:cNvGrpSpPr/>
        <p:nvPr/>
      </p:nvGrpSpPr>
      <p:grpSpPr>
        <a:xfrm>
          <a:off x="0" y="0"/>
          <a:ext cx="0" cy="0"/>
          <a:chOff x="0" y="0"/>
          <a:chExt cx="0" cy="0"/>
        </a:xfrm>
      </p:grpSpPr>
      <p:sp>
        <p:nvSpPr>
          <p:cNvPr id="6" name="Tytuł 5"/>
          <p:cNvSpPr>
            <a:spLocks noGrp="1"/>
          </p:cNvSpPr>
          <p:nvPr>
            <p:ph type="title"/>
          </p:nvPr>
        </p:nvSpPr>
        <p:spPr>
          <a:xfrm>
            <a:off x="238539" y="163512"/>
            <a:ext cx="8756236" cy="639570"/>
          </a:xfrm>
        </p:spPr>
        <p:txBody>
          <a:bodyPr/>
          <a:lstStyle>
            <a:lvl1pPr>
              <a:defRPr>
                <a:solidFill>
                  <a:schemeClr val="bg2"/>
                </a:solidFill>
                <a:effectLst/>
              </a:defRPr>
            </a:lvl1pPr>
          </a:lstStyle>
          <a:p>
            <a:r>
              <a:rPr lang="pl-PL" dirty="0"/>
              <a:t>Kliknij, aby edytować styl</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Obraz 8" descr="prez-piast.png"/>
          <p:cNvPicPr>
            <a:picLocks noChangeAspect="1"/>
          </p:cNvPicPr>
          <p:nvPr userDrawn="1"/>
        </p:nvPicPr>
        <p:blipFill>
          <a:blip r:embed="rId5"/>
          <a:stretch>
            <a:fillRect/>
          </a:stretch>
        </p:blipFill>
        <p:spPr>
          <a:xfrm>
            <a:off x="0" y="0"/>
            <a:ext cx="9144000" cy="6858000"/>
          </a:xfrm>
          <a:prstGeom prst="rect">
            <a:avLst/>
          </a:prstGeom>
        </p:spPr>
      </p:pic>
      <p:sp>
        <p:nvSpPr>
          <p:cNvPr id="457736" name="Rectangle 8"/>
          <p:cNvSpPr>
            <a:spLocks noChangeArrowheads="1"/>
          </p:cNvSpPr>
          <p:nvPr/>
        </p:nvSpPr>
        <p:spPr bwMode="auto">
          <a:xfrm>
            <a:off x="900113" y="1844675"/>
            <a:ext cx="7848600" cy="3816350"/>
          </a:xfrm>
          <a:prstGeom prst="rect">
            <a:avLst/>
          </a:prstGeom>
          <a:noFill/>
          <a:ln w="9525">
            <a:noFill/>
            <a:miter lim="800000"/>
            <a:headEnd/>
            <a:tailEnd/>
          </a:ln>
          <a:effectLst/>
        </p:spPr>
        <p:txBody>
          <a:bodyPr/>
          <a:lstStyle/>
          <a:p>
            <a:pPr algn="ctr">
              <a:defRPr/>
            </a:pPr>
            <a:endParaRPr lang="en-US" sz="2400" b="1">
              <a:solidFill>
                <a:srgbClr val="CC0000"/>
              </a:solidFill>
              <a:effectLst>
                <a:outerShdw blurRad="38100" dist="38100" dir="2700000" algn="tl">
                  <a:srgbClr val="C0C0C0"/>
                </a:outerShdw>
              </a:effectLst>
              <a:latin typeface="Verdana" pitchFamily="34" charset="0"/>
              <a:cs typeface="+mn-cs"/>
            </a:endParaRPr>
          </a:p>
        </p:txBody>
      </p:sp>
      <p:sp>
        <p:nvSpPr>
          <p:cNvPr id="457737" name="Rectangle 9"/>
          <p:cNvSpPr>
            <a:spLocks noGrp="1" noChangeArrowheads="1"/>
          </p:cNvSpPr>
          <p:nvPr>
            <p:ph type="body" idx="1"/>
          </p:nvPr>
        </p:nvSpPr>
        <p:spPr bwMode="auto">
          <a:xfrm>
            <a:off x="457200" y="1924050"/>
            <a:ext cx="8229600" cy="1354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57738" name="Rectangle 10"/>
          <p:cNvSpPr>
            <a:spLocks noGrp="1" noChangeArrowheads="1"/>
          </p:cNvSpPr>
          <p:nvPr>
            <p:ph type="title"/>
          </p:nvPr>
        </p:nvSpPr>
        <p:spPr bwMode="auto">
          <a:xfrm>
            <a:off x="166977" y="163511"/>
            <a:ext cx="8827798" cy="6236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pl-PL" dirty="0"/>
              <a:t>Kliknij, aby edytować styl wzorca tytułu</a:t>
            </a:r>
          </a:p>
        </p:txBody>
      </p:sp>
      <p:sp>
        <p:nvSpPr>
          <p:cNvPr id="11" name="Symbol zastępczy numeru slajdu 2"/>
          <p:cNvSpPr txBox="1">
            <a:spLocks/>
          </p:cNvSpPr>
          <p:nvPr/>
        </p:nvSpPr>
        <p:spPr>
          <a:xfrm>
            <a:off x="8468995" y="6432301"/>
            <a:ext cx="495300" cy="318924"/>
          </a:xfrm>
          <a:prstGeom prst="rect">
            <a:avLst/>
          </a:prstGeom>
        </p:spPr>
        <p:txBody>
          <a:bodyPr wrap="square" lIns="36000" tIns="36000" rIns="36000" bIns="36000" anchor="ctr">
            <a:spAutoFit/>
          </a:bodyPr>
          <a:lstStyle>
            <a:lvl1pPr>
              <a:defRPr>
                <a:solidFill>
                  <a:schemeClr val="bg1"/>
                </a:solidFill>
              </a:defRPr>
            </a:lvl1pPr>
          </a:lstStyle>
          <a:p>
            <a:pPr algn="r">
              <a:defRPr/>
            </a:pPr>
            <a:fld id="{3AC6974A-654A-410D-B642-D7F33EF36798}" type="slidenum">
              <a:rPr lang="pl-PL" sz="1600" smtClean="0">
                <a:solidFill>
                  <a:schemeClr val="bg1"/>
                </a:solidFill>
                <a:effectLst/>
                <a:latin typeface="+mj-lt"/>
                <a:cs typeface="+mn-cs"/>
              </a:rPr>
              <a:pPr algn="r">
                <a:defRPr/>
              </a:pPr>
              <a:t>‹#›</a:t>
            </a:fld>
            <a:endParaRPr lang="pl-PL" sz="1600" dirty="0">
              <a:solidFill>
                <a:schemeClr val="bg1"/>
              </a:solidFill>
              <a:effectLst/>
              <a:latin typeface="+mj-lt"/>
              <a:cs typeface="+mn-cs"/>
            </a:endParaRP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Lst>
  <p:transition>
    <p:fade/>
  </p:transition>
  <p:txStyles>
    <p:titleStyle>
      <a:lvl1pPr algn="ctr" rtl="0" eaLnBrk="1" fontAlgn="base" hangingPunct="1">
        <a:spcBef>
          <a:spcPct val="0"/>
        </a:spcBef>
        <a:spcAft>
          <a:spcPct val="0"/>
        </a:spcAft>
        <a:defRPr sz="2400" b="1">
          <a:solidFill>
            <a:schemeClr val="bg1"/>
          </a:solidFill>
          <a:effectLst/>
          <a:latin typeface="+mj-lt"/>
          <a:ea typeface="+mj-ea"/>
          <a:cs typeface="+mj-cs"/>
        </a:defRPr>
      </a:lvl1pPr>
      <a:lvl2pPr algn="ctr" rtl="0" eaLnBrk="1" fontAlgn="base" hangingPunct="1">
        <a:spcBef>
          <a:spcPct val="0"/>
        </a:spcBef>
        <a:spcAft>
          <a:spcPct val="0"/>
        </a:spcAft>
        <a:defRPr sz="2400" b="1">
          <a:solidFill>
            <a:srgbClr val="CC0000"/>
          </a:solidFill>
          <a:effectLst>
            <a:outerShdw blurRad="38100" dist="38100" dir="2700000" algn="tl">
              <a:srgbClr val="C0C0C0"/>
            </a:outerShdw>
          </a:effectLst>
          <a:latin typeface="Verdana" pitchFamily="34" charset="0"/>
        </a:defRPr>
      </a:lvl2pPr>
      <a:lvl3pPr algn="ctr" rtl="0" eaLnBrk="1" fontAlgn="base" hangingPunct="1">
        <a:spcBef>
          <a:spcPct val="0"/>
        </a:spcBef>
        <a:spcAft>
          <a:spcPct val="0"/>
        </a:spcAft>
        <a:defRPr sz="2400" b="1">
          <a:solidFill>
            <a:srgbClr val="CC0000"/>
          </a:solidFill>
          <a:effectLst>
            <a:outerShdw blurRad="38100" dist="38100" dir="2700000" algn="tl">
              <a:srgbClr val="C0C0C0"/>
            </a:outerShdw>
          </a:effectLst>
          <a:latin typeface="Verdana" pitchFamily="34" charset="0"/>
        </a:defRPr>
      </a:lvl3pPr>
      <a:lvl4pPr algn="ctr" rtl="0" eaLnBrk="1" fontAlgn="base" hangingPunct="1">
        <a:spcBef>
          <a:spcPct val="0"/>
        </a:spcBef>
        <a:spcAft>
          <a:spcPct val="0"/>
        </a:spcAft>
        <a:defRPr sz="2400" b="1">
          <a:solidFill>
            <a:srgbClr val="CC0000"/>
          </a:solidFill>
          <a:effectLst>
            <a:outerShdw blurRad="38100" dist="38100" dir="2700000" algn="tl">
              <a:srgbClr val="C0C0C0"/>
            </a:outerShdw>
          </a:effectLst>
          <a:latin typeface="Verdana" pitchFamily="34" charset="0"/>
        </a:defRPr>
      </a:lvl4pPr>
      <a:lvl5pPr algn="ctr" rtl="0" eaLnBrk="1" fontAlgn="base" hangingPunct="1">
        <a:spcBef>
          <a:spcPct val="0"/>
        </a:spcBef>
        <a:spcAft>
          <a:spcPct val="0"/>
        </a:spcAft>
        <a:defRPr sz="2400" b="1">
          <a:solidFill>
            <a:srgbClr val="CC0000"/>
          </a:solidFill>
          <a:effectLst>
            <a:outerShdw blurRad="38100" dist="38100" dir="2700000" algn="tl">
              <a:srgbClr val="C0C0C0"/>
            </a:outerShdw>
          </a:effectLst>
          <a:latin typeface="Verdana" pitchFamily="34" charset="0"/>
        </a:defRPr>
      </a:lvl5pPr>
      <a:lvl6pPr marL="457200" algn="ctr" rtl="0" eaLnBrk="1" fontAlgn="base" hangingPunct="1">
        <a:spcBef>
          <a:spcPct val="0"/>
        </a:spcBef>
        <a:spcAft>
          <a:spcPct val="0"/>
        </a:spcAft>
        <a:defRPr sz="2400" b="1">
          <a:solidFill>
            <a:srgbClr val="CC0000"/>
          </a:solidFill>
          <a:effectLst>
            <a:outerShdw blurRad="38100" dist="38100" dir="2700000" algn="tl">
              <a:srgbClr val="C0C0C0"/>
            </a:outerShdw>
          </a:effectLst>
          <a:latin typeface="Verdana" pitchFamily="34" charset="0"/>
        </a:defRPr>
      </a:lvl6pPr>
      <a:lvl7pPr marL="914400" algn="ctr" rtl="0" eaLnBrk="1" fontAlgn="base" hangingPunct="1">
        <a:spcBef>
          <a:spcPct val="0"/>
        </a:spcBef>
        <a:spcAft>
          <a:spcPct val="0"/>
        </a:spcAft>
        <a:defRPr sz="2400" b="1">
          <a:solidFill>
            <a:srgbClr val="CC0000"/>
          </a:solidFill>
          <a:effectLst>
            <a:outerShdw blurRad="38100" dist="38100" dir="2700000" algn="tl">
              <a:srgbClr val="C0C0C0"/>
            </a:outerShdw>
          </a:effectLst>
          <a:latin typeface="Verdana" pitchFamily="34" charset="0"/>
        </a:defRPr>
      </a:lvl7pPr>
      <a:lvl8pPr marL="1371600" algn="ctr" rtl="0" eaLnBrk="1" fontAlgn="base" hangingPunct="1">
        <a:spcBef>
          <a:spcPct val="0"/>
        </a:spcBef>
        <a:spcAft>
          <a:spcPct val="0"/>
        </a:spcAft>
        <a:defRPr sz="2400" b="1">
          <a:solidFill>
            <a:srgbClr val="CC0000"/>
          </a:solidFill>
          <a:effectLst>
            <a:outerShdw blurRad="38100" dist="38100" dir="2700000" algn="tl">
              <a:srgbClr val="C0C0C0"/>
            </a:outerShdw>
          </a:effectLst>
          <a:latin typeface="Verdana" pitchFamily="34" charset="0"/>
        </a:defRPr>
      </a:lvl8pPr>
      <a:lvl9pPr marL="1828800" algn="ctr" rtl="0" eaLnBrk="1" fontAlgn="base" hangingPunct="1">
        <a:spcBef>
          <a:spcPct val="0"/>
        </a:spcBef>
        <a:spcAft>
          <a:spcPct val="0"/>
        </a:spcAft>
        <a:defRPr sz="2400" b="1">
          <a:solidFill>
            <a:srgbClr val="CC0000"/>
          </a:solidFill>
          <a:effectLst>
            <a:outerShdw blurRad="38100" dist="38100" dir="2700000" algn="tl">
              <a:srgbClr val="C0C0C0"/>
            </a:outerShdw>
          </a:effectLst>
          <a:latin typeface="Verdana" pitchFamily="34" charset="0"/>
        </a:defRPr>
      </a:lvl9pPr>
    </p:titleStyle>
    <p:bodyStyle>
      <a:lvl1pPr marL="342900" indent="-342900" algn="l" rtl="0" eaLnBrk="1" fontAlgn="base" hangingPunct="1">
        <a:spcBef>
          <a:spcPct val="20000"/>
        </a:spcBef>
        <a:spcAft>
          <a:spcPct val="0"/>
        </a:spcAft>
        <a:defRPr b="1">
          <a:solidFill>
            <a:schemeClr val="tx1"/>
          </a:solidFill>
          <a:effectLst/>
          <a:latin typeface="+mj-lt"/>
          <a:ea typeface="+mn-ea"/>
          <a:cs typeface="+mn-cs"/>
        </a:defRPr>
      </a:lvl1pPr>
      <a:lvl2pPr marL="742950" indent="-285750" algn="l" rtl="0" eaLnBrk="1" fontAlgn="base" hangingPunct="1">
        <a:spcBef>
          <a:spcPct val="20000"/>
        </a:spcBef>
        <a:spcAft>
          <a:spcPct val="0"/>
        </a:spcAft>
        <a:buFont typeface="Wingdings" pitchFamily="2" charset="2"/>
        <a:buChar char="ü"/>
        <a:defRPr sz="1600" b="1">
          <a:solidFill>
            <a:srgbClr val="5B5B5B"/>
          </a:solidFill>
          <a:effectLst/>
          <a:latin typeface="+mj-lt"/>
        </a:defRPr>
      </a:lvl2pPr>
      <a:lvl3pPr marL="1143000" indent="-228600" algn="l" rtl="0" eaLnBrk="1" fontAlgn="base" hangingPunct="1">
        <a:spcBef>
          <a:spcPct val="20000"/>
        </a:spcBef>
        <a:spcAft>
          <a:spcPct val="0"/>
        </a:spcAft>
        <a:buFont typeface="Arial" charset="0"/>
        <a:buChar char="•"/>
        <a:defRPr sz="1400" b="1">
          <a:solidFill>
            <a:srgbClr val="5B5B5B"/>
          </a:solidFill>
          <a:effectLst/>
          <a:latin typeface="+mj-lt"/>
        </a:defRPr>
      </a:lvl3pPr>
      <a:lvl4pPr marL="1600200" indent="-228600" algn="l" rtl="0" eaLnBrk="1" fontAlgn="base" hangingPunct="1">
        <a:spcBef>
          <a:spcPct val="20000"/>
        </a:spcBef>
        <a:spcAft>
          <a:spcPct val="0"/>
        </a:spcAft>
        <a:buChar char="–"/>
        <a:defRPr sz="1200">
          <a:solidFill>
            <a:srgbClr val="5B5B5B"/>
          </a:solidFill>
          <a:effectLst/>
          <a:latin typeface="+mj-lt"/>
        </a:defRPr>
      </a:lvl4pPr>
      <a:lvl5pPr marL="2057400" indent="-228600" algn="l" rtl="0" eaLnBrk="1" fontAlgn="base" hangingPunct="1">
        <a:spcBef>
          <a:spcPct val="20000"/>
        </a:spcBef>
        <a:spcAft>
          <a:spcPct val="0"/>
        </a:spcAft>
        <a:buChar char="»"/>
        <a:defRPr sz="1200">
          <a:solidFill>
            <a:srgbClr val="5B5B5B"/>
          </a:solidFill>
          <a:effectLst/>
          <a:latin typeface="+mj-lt"/>
        </a:defRPr>
      </a:lvl5pPr>
      <a:lvl6pPr marL="2514600" indent="-228600" algn="l" rtl="0" eaLnBrk="1" fontAlgn="base" hangingPunct="1">
        <a:spcBef>
          <a:spcPct val="20000"/>
        </a:spcBef>
        <a:spcAft>
          <a:spcPct val="0"/>
        </a:spcAft>
        <a:buChar char="»"/>
        <a:defRPr sz="1200">
          <a:solidFill>
            <a:srgbClr val="003399"/>
          </a:solidFill>
          <a:latin typeface="+mn-lt"/>
        </a:defRPr>
      </a:lvl6pPr>
      <a:lvl7pPr marL="2971800" indent="-228600" algn="l" rtl="0" eaLnBrk="1" fontAlgn="base" hangingPunct="1">
        <a:spcBef>
          <a:spcPct val="20000"/>
        </a:spcBef>
        <a:spcAft>
          <a:spcPct val="0"/>
        </a:spcAft>
        <a:buChar char="»"/>
        <a:defRPr sz="1200">
          <a:solidFill>
            <a:srgbClr val="003399"/>
          </a:solidFill>
          <a:latin typeface="+mn-lt"/>
        </a:defRPr>
      </a:lvl7pPr>
      <a:lvl8pPr marL="3429000" indent="-228600" algn="l" rtl="0" eaLnBrk="1" fontAlgn="base" hangingPunct="1">
        <a:spcBef>
          <a:spcPct val="20000"/>
        </a:spcBef>
        <a:spcAft>
          <a:spcPct val="0"/>
        </a:spcAft>
        <a:buChar char="»"/>
        <a:defRPr sz="1200">
          <a:solidFill>
            <a:srgbClr val="003399"/>
          </a:solidFill>
          <a:latin typeface="+mn-lt"/>
        </a:defRPr>
      </a:lvl8pPr>
      <a:lvl9pPr marL="3886200" indent="-228600" algn="l" rtl="0" eaLnBrk="1" fontAlgn="base" hangingPunct="1">
        <a:spcBef>
          <a:spcPct val="20000"/>
        </a:spcBef>
        <a:spcAft>
          <a:spcPct val="0"/>
        </a:spcAft>
        <a:buChar char="»"/>
        <a:defRPr sz="1200">
          <a:solidFill>
            <a:srgbClr val="003399"/>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doi.org/10.1093/sf/soy114" TargetMode="External"/><Relationship Id="rId2" Type="http://schemas.openxmlformats.org/officeDocument/2006/relationships/hyperlink" Target="https://escholarship.org/uc/item/2wb616g6" TargetMode="External"/><Relationship Id="rId1" Type="http://schemas.openxmlformats.org/officeDocument/2006/relationships/slideLayout" Target="../slideLayouts/slideLayout1.xml"/><Relationship Id="rId5" Type="http://schemas.openxmlformats.org/officeDocument/2006/relationships/hyperlink" Target="https://doi.org/10.1016/j.postcomstud.2018.11.001" TargetMode="External"/><Relationship Id="rId4" Type="http://schemas.openxmlformats.org/officeDocument/2006/relationships/hyperlink" Target="http://www.ponarseurasia.org/memo/ukraine-regime-less-stable-than-under-yanukovych-third-year-comparison"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doi.org/10.17976/jpps/2018.01.07" TargetMode="External"/><Relationship Id="rId2" Type="http://schemas.openxmlformats.org/officeDocument/2006/relationships/hyperlink" Target="https://www.cambridge.org/de/files/8613/8054/8416/FreedomRising_OA.pdf"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8" name="Rectangle 10"/>
          <p:cNvSpPr>
            <a:spLocks noChangeArrowheads="1"/>
          </p:cNvSpPr>
          <p:nvPr/>
        </p:nvSpPr>
        <p:spPr bwMode="auto">
          <a:xfrm>
            <a:off x="659395" y="3521243"/>
            <a:ext cx="7848600" cy="1718972"/>
          </a:xfrm>
          <a:prstGeom prst="rect">
            <a:avLst/>
          </a:prstGeom>
          <a:noFill/>
          <a:ln w="9525">
            <a:noFill/>
            <a:miter lim="800000"/>
            <a:headEnd/>
            <a:tailEnd/>
          </a:ln>
          <a:effectLst/>
        </p:spPr>
        <p:txBody>
          <a:bodyPr/>
          <a:lstStyle/>
          <a:p>
            <a:pPr algn="ctr">
              <a:spcBef>
                <a:spcPts val="600"/>
              </a:spcBef>
              <a:defRPr/>
            </a:pPr>
            <a:r>
              <a:rPr lang="en-US" sz="3200" b="1" dirty="0"/>
              <a:t>Questioning Authoritarian Congruence: </a:t>
            </a:r>
          </a:p>
          <a:p>
            <a:pPr algn="ctr">
              <a:spcBef>
                <a:spcPts val="600"/>
              </a:spcBef>
              <a:defRPr/>
            </a:pPr>
            <a:r>
              <a:rPr lang="en-US" sz="3200" b="1" dirty="0"/>
              <a:t>Why Authoritarianism has weak chances in Ukraine</a:t>
            </a:r>
            <a:r>
              <a:rPr lang="en-GB" sz="2800" b="1" dirty="0">
                <a:solidFill>
                  <a:srgbClr val="00528E"/>
                </a:solidFill>
              </a:rPr>
              <a:t/>
            </a:r>
            <a:br>
              <a:rPr lang="en-GB" sz="2800" b="1" dirty="0">
                <a:solidFill>
                  <a:srgbClr val="00528E"/>
                </a:solidFill>
              </a:rPr>
            </a:br>
            <a:endParaRPr lang="en-GB" sz="2800" dirty="0">
              <a:solidFill>
                <a:srgbClr val="5B5B5B"/>
              </a:solidFill>
              <a:latin typeface="+mj-lt"/>
              <a:cs typeface="+mn-cs"/>
            </a:endParaRPr>
          </a:p>
        </p:txBody>
      </p:sp>
      <p:sp>
        <p:nvSpPr>
          <p:cNvPr id="2065" name="Rectangle 17"/>
          <p:cNvSpPr>
            <a:spLocks noChangeArrowheads="1"/>
          </p:cNvSpPr>
          <p:nvPr/>
        </p:nvSpPr>
        <p:spPr bwMode="auto">
          <a:xfrm>
            <a:off x="322070" y="2732553"/>
            <a:ext cx="4041384" cy="646331"/>
          </a:xfrm>
          <a:prstGeom prst="rect">
            <a:avLst/>
          </a:prstGeom>
          <a:noFill/>
          <a:ln w="12700">
            <a:noFill/>
            <a:miter lim="800000"/>
            <a:headEnd/>
            <a:tailEnd/>
          </a:ln>
          <a:effectLst/>
        </p:spPr>
        <p:txBody>
          <a:bodyPr wrap="square">
            <a:spAutoFit/>
          </a:bodyPr>
          <a:lstStyle/>
          <a:p>
            <a:pPr>
              <a:defRPr/>
            </a:pPr>
            <a:r>
              <a:rPr lang="en-US" dirty="0"/>
              <a:t>Dr. </a:t>
            </a:r>
            <a:r>
              <a:rPr lang="en-US" dirty="0" err="1"/>
              <a:t>Yuriy</a:t>
            </a:r>
            <a:r>
              <a:rPr lang="en-US" dirty="0"/>
              <a:t> </a:t>
            </a:r>
            <a:r>
              <a:rPr lang="en-US" dirty="0" err="1"/>
              <a:t>Matsiyevsky</a:t>
            </a:r>
            <a:endParaRPr lang="en-US" dirty="0"/>
          </a:p>
          <a:p>
            <a:pPr>
              <a:defRPr/>
            </a:pPr>
            <a:endParaRPr lang="en-GB" b="1" dirty="0">
              <a:solidFill>
                <a:srgbClr val="5B5B5B"/>
              </a:solidFill>
              <a:latin typeface="+mj-lt"/>
              <a:cs typeface="+mn-cs"/>
            </a:endParaRPr>
          </a:p>
        </p:txBody>
      </p:sp>
      <p:sp>
        <p:nvSpPr>
          <p:cNvPr id="5124" name="Rectangle 19"/>
          <p:cNvSpPr>
            <a:spLocks noChangeArrowheads="1"/>
          </p:cNvSpPr>
          <p:nvPr/>
        </p:nvSpPr>
        <p:spPr bwMode="auto">
          <a:xfrm>
            <a:off x="4123407" y="302353"/>
            <a:ext cx="4751387" cy="307777"/>
          </a:xfrm>
          <a:prstGeom prst="rect">
            <a:avLst/>
          </a:prstGeom>
          <a:noFill/>
          <a:ln w="9525">
            <a:noFill/>
            <a:miter lim="800000"/>
            <a:headEnd/>
            <a:tailEnd/>
          </a:ln>
        </p:spPr>
        <p:txBody>
          <a:bodyPr wrap="square">
            <a:spAutoFit/>
          </a:bodyPr>
          <a:lstStyle/>
          <a:p>
            <a:pPr algn="r"/>
            <a:r>
              <a:rPr lang="en-US" sz="1400" dirty="0">
                <a:solidFill>
                  <a:schemeClr val="bg1"/>
                </a:solidFill>
                <a:latin typeface="Verdana" pitchFamily="34" charset="0"/>
              </a:rPr>
              <a:t>December 15, 2020</a:t>
            </a:r>
            <a:endParaRPr lang="en-GB" sz="1400" dirty="0">
              <a:solidFill>
                <a:schemeClr val="bg1"/>
              </a:solidFill>
              <a:latin typeface="Verdana" pitchFamily="34" charset="0"/>
            </a:endParaRPr>
          </a:p>
        </p:txBody>
      </p:sp>
      <p:pic>
        <p:nvPicPr>
          <p:cNvPr id="7" name="Obraz 6" descr="piast logo RGB poziom ang.png"/>
          <p:cNvPicPr>
            <a:picLocks noChangeAspect="1"/>
          </p:cNvPicPr>
          <p:nvPr/>
        </p:nvPicPr>
        <p:blipFill>
          <a:blip r:embed="rId3" cstate="print"/>
          <a:stretch>
            <a:fillRect/>
          </a:stretch>
        </p:blipFill>
        <p:spPr>
          <a:xfrm>
            <a:off x="294286" y="1400154"/>
            <a:ext cx="3582118" cy="1150542"/>
          </a:xfrm>
          <a:prstGeom prst="rect">
            <a:avLst/>
          </a:prstGeom>
        </p:spPr>
      </p:pic>
      <p:pic>
        <p:nvPicPr>
          <p:cNvPr id="8" name="Obraz 7" descr="logoPAN_podst_en.png"/>
          <p:cNvPicPr>
            <a:picLocks noChangeAspect="1"/>
          </p:cNvPicPr>
          <p:nvPr/>
        </p:nvPicPr>
        <p:blipFill>
          <a:blip r:embed="rId4" cstate="print"/>
          <a:stretch>
            <a:fillRect/>
          </a:stretch>
        </p:blipFill>
        <p:spPr>
          <a:xfrm>
            <a:off x="7159988" y="1480923"/>
            <a:ext cx="1574939" cy="1281085"/>
          </a:xfrm>
          <a:prstGeom prst="rect">
            <a:avLst/>
          </a:prstGeom>
        </p:spPr>
      </p:pic>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RWA/LWA components </a:t>
            </a:r>
            <a:endParaRPr lang="uk-UA" dirty="0"/>
          </a:p>
        </p:txBody>
      </p:sp>
      <p:sp>
        <p:nvSpPr>
          <p:cNvPr id="3" name="Объект 2"/>
          <p:cNvSpPr>
            <a:spLocks noGrp="1"/>
          </p:cNvSpPr>
          <p:nvPr>
            <p:ph idx="1"/>
          </p:nvPr>
        </p:nvSpPr>
        <p:spPr>
          <a:xfrm>
            <a:off x="457200" y="1149292"/>
            <a:ext cx="8229600" cy="4955203"/>
          </a:xfrm>
        </p:spPr>
        <p:txBody>
          <a:bodyPr/>
          <a:lstStyle/>
          <a:p>
            <a:pPr>
              <a:buFont typeface="Wingdings" panose="05000000000000000000" pitchFamily="2" charset="2"/>
              <a:buChar char="§"/>
            </a:pPr>
            <a:r>
              <a:rPr lang="en-US" sz="2000" b="0" kern="1200" dirty="0">
                <a:solidFill>
                  <a:schemeClr val="accent6"/>
                </a:solidFill>
                <a:latin typeface="+mn-lt"/>
              </a:rPr>
              <a:t>RWA: a high degree of </a:t>
            </a:r>
            <a:r>
              <a:rPr lang="en-US" sz="2000" b="0" i="1" kern="1200" dirty="0">
                <a:solidFill>
                  <a:schemeClr val="accent6"/>
                </a:solidFill>
                <a:latin typeface="+mn-lt"/>
              </a:rPr>
              <a:t>submission</a:t>
            </a:r>
            <a:r>
              <a:rPr lang="en-US" sz="2000" b="0" kern="1200" dirty="0">
                <a:solidFill>
                  <a:schemeClr val="accent6"/>
                </a:solidFill>
                <a:latin typeface="+mn-lt"/>
              </a:rPr>
              <a:t> to the established authorities, high levels of </a:t>
            </a:r>
            <a:r>
              <a:rPr lang="en-US" sz="2000" b="0" i="1" kern="1200" dirty="0">
                <a:solidFill>
                  <a:schemeClr val="accent6"/>
                </a:solidFill>
                <a:latin typeface="+mn-lt"/>
              </a:rPr>
              <a:t>aggression</a:t>
            </a:r>
            <a:r>
              <a:rPr lang="en-US" sz="2000" b="0" kern="1200" dirty="0">
                <a:solidFill>
                  <a:schemeClr val="accent6"/>
                </a:solidFill>
                <a:latin typeface="+mn-lt"/>
              </a:rPr>
              <a:t> in the name of their authorities, </a:t>
            </a:r>
            <a:br>
              <a:rPr lang="en-US" sz="2000" b="0" kern="1200" dirty="0">
                <a:solidFill>
                  <a:schemeClr val="accent6"/>
                </a:solidFill>
                <a:latin typeface="+mn-lt"/>
              </a:rPr>
            </a:br>
            <a:r>
              <a:rPr lang="en-US" sz="2000" b="0" kern="1200" dirty="0">
                <a:solidFill>
                  <a:schemeClr val="accent6"/>
                </a:solidFill>
                <a:latin typeface="+mn-lt"/>
              </a:rPr>
              <a:t>and a high level of </a:t>
            </a:r>
            <a:r>
              <a:rPr lang="en-US" sz="2000" b="0" i="1" kern="1200" dirty="0">
                <a:solidFill>
                  <a:schemeClr val="accent6"/>
                </a:solidFill>
                <a:latin typeface="+mn-lt"/>
              </a:rPr>
              <a:t>conventionalism</a:t>
            </a:r>
            <a:r>
              <a:rPr lang="en-US" sz="2000" b="0" kern="1200" dirty="0">
                <a:solidFill>
                  <a:schemeClr val="accent6"/>
                </a:solidFill>
                <a:latin typeface="+mn-lt"/>
              </a:rPr>
              <a:t> </a:t>
            </a:r>
            <a:r>
              <a:rPr lang="en-US" sz="1600" b="0" kern="1200" dirty="0">
                <a:solidFill>
                  <a:schemeClr val="accent6"/>
                </a:solidFill>
                <a:latin typeface="+mn-lt"/>
              </a:rPr>
              <a:t>(Bob Altemeyer. 2006. </a:t>
            </a:r>
            <a:r>
              <a:rPr lang="en-US" sz="1600" b="0" i="1" kern="1200" dirty="0">
                <a:solidFill>
                  <a:schemeClr val="accent6"/>
                </a:solidFill>
                <a:latin typeface="+mn-lt"/>
              </a:rPr>
              <a:t>The Authoritarians.</a:t>
            </a:r>
            <a:r>
              <a:rPr lang="en-US" sz="1600" b="0" kern="1200" dirty="0">
                <a:solidFill>
                  <a:schemeClr val="accent6"/>
                </a:solidFill>
                <a:latin typeface="+mn-lt"/>
              </a:rPr>
              <a:t> Winnipeg: University of Manitoba)</a:t>
            </a:r>
          </a:p>
          <a:p>
            <a:pPr>
              <a:buFont typeface="Wingdings" panose="05000000000000000000" pitchFamily="2" charset="2"/>
              <a:buChar char="§"/>
            </a:pPr>
            <a:endParaRPr lang="en-US" sz="2000" b="0" kern="1200" dirty="0">
              <a:solidFill>
                <a:schemeClr val="accent6"/>
              </a:solidFill>
              <a:latin typeface="+mn-lt"/>
            </a:endParaRPr>
          </a:p>
          <a:p>
            <a:pPr>
              <a:buFont typeface="Wingdings" panose="05000000000000000000" pitchFamily="2" charset="2"/>
              <a:buChar char="§"/>
            </a:pPr>
            <a:r>
              <a:rPr lang="en-US" sz="2000" b="0" kern="1200" dirty="0">
                <a:solidFill>
                  <a:schemeClr val="accent6"/>
                </a:solidFill>
                <a:latin typeface="+mn-lt"/>
              </a:rPr>
              <a:t>LWA : </a:t>
            </a:r>
            <a:r>
              <a:rPr lang="en-US" sz="2000" b="0" i="1" kern="1200" dirty="0">
                <a:solidFill>
                  <a:schemeClr val="accent6"/>
                </a:solidFill>
                <a:latin typeface="+mn-lt"/>
              </a:rPr>
              <a:t>dogmatism</a:t>
            </a:r>
            <a:r>
              <a:rPr lang="en-US" sz="2000" b="0" kern="1200" dirty="0">
                <a:solidFill>
                  <a:schemeClr val="accent6"/>
                </a:solidFill>
                <a:latin typeface="+mn-lt"/>
              </a:rPr>
              <a:t>, </a:t>
            </a:r>
            <a:r>
              <a:rPr lang="en-US" sz="2000" b="0" i="1" kern="1200" dirty="0">
                <a:solidFill>
                  <a:schemeClr val="accent6"/>
                </a:solidFill>
                <a:latin typeface="+mn-lt"/>
              </a:rPr>
              <a:t>punitive attitudes </a:t>
            </a:r>
            <a:r>
              <a:rPr lang="en-US" sz="2000" b="0" kern="1200" dirty="0">
                <a:solidFill>
                  <a:schemeClr val="accent6"/>
                </a:solidFill>
                <a:latin typeface="+mn-lt"/>
              </a:rPr>
              <a:t>toward dissenters, and a desire for strong leadership. </a:t>
            </a:r>
            <a:r>
              <a:rPr lang="en-US" sz="2000" b="0" kern="1200" dirty="0" smtClean="0">
                <a:solidFill>
                  <a:schemeClr val="accent6"/>
                </a:solidFill>
                <a:latin typeface="+mn-lt"/>
              </a:rPr>
              <a:t>The </a:t>
            </a:r>
            <a:r>
              <a:rPr lang="en-US" sz="2000" b="0" kern="1200" dirty="0">
                <a:solidFill>
                  <a:schemeClr val="accent6"/>
                </a:solidFill>
                <a:latin typeface="+mn-lt"/>
              </a:rPr>
              <a:t>latter </a:t>
            </a:r>
            <a:r>
              <a:rPr lang="en-US" sz="2000" b="0" kern="1200" dirty="0" smtClean="0">
                <a:solidFill>
                  <a:schemeClr val="accent6"/>
                </a:solidFill>
                <a:latin typeface="+mn-lt"/>
              </a:rPr>
              <a:t>is just one, out of six other components. It cannot be interpreted </a:t>
            </a:r>
            <a:r>
              <a:rPr lang="en-US" sz="2000" b="0" kern="1200" dirty="0">
                <a:solidFill>
                  <a:schemeClr val="accent6"/>
                </a:solidFill>
                <a:latin typeface="+mn-lt"/>
              </a:rPr>
              <a:t>as a </a:t>
            </a:r>
            <a:r>
              <a:rPr lang="en-US" sz="2000" b="0" kern="1200" dirty="0" smtClean="0">
                <a:solidFill>
                  <a:schemeClr val="accent6"/>
                </a:solidFill>
                <a:latin typeface="+mn-lt"/>
              </a:rPr>
              <a:t>sole indicator of authoritarian </a:t>
            </a:r>
            <a:r>
              <a:rPr lang="en-US" sz="2000" b="0" kern="1200" dirty="0">
                <a:solidFill>
                  <a:schemeClr val="accent6"/>
                </a:solidFill>
                <a:latin typeface="+mn-lt"/>
              </a:rPr>
              <a:t>attitude.</a:t>
            </a:r>
          </a:p>
          <a:p>
            <a:pPr>
              <a:buFont typeface="Wingdings" panose="05000000000000000000" pitchFamily="2" charset="2"/>
              <a:buChar char="§"/>
            </a:pPr>
            <a:endParaRPr lang="en-US" sz="2000" b="0" kern="1200" dirty="0">
              <a:solidFill>
                <a:schemeClr val="accent6"/>
              </a:solidFill>
              <a:latin typeface="+mn-lt"/>
            </a:endParaRPr>
          </a:p>
          <a:p>
            <a:pPr>
              <a:buFont typeface="Wingdings" panose="05000000000000000000" pitchFamily="2" charset="2"/>
              <a:buChar char="§"/>
            </a:pPr>
            <a:r>
              <a:rPr lang="en-US" sz="2000" b="0" kern="1200" dirty="0">
                <a:solidFill>
                  <a:schemeClr val="accent6"/>
                </a:solidFill>
                <a:latin typeface="+mn-lt"/>
              </a:rPr>
              <a:t>To prove robust, there should be a strong correlation between the composite RWA/LWA indexes and the support for an authoritarian leader or a party.</a:t>
            </a:r>
            <a:br>
              <a:rPr lang="en-US" sz="2000" b="0" kern="1200" dirty="0">
                <a:solidFill>
                  <a:schemeClr val="accent6"/>
                </a:solidFill>
                <a:latin typeface="+mn-lt"/>
              </a:rPr>
            </a:br>
            <a:endParaRPr lang="en-US" sz="2000" b="0" kern="1200" dirty="0">
              <a:solidFill>
                <a:schemeClr val="accent6"/>
              </a:solidFill>
              <a:latin typeface="+mn-lt"/>
            </a:endParaRPr>
          </a:p>
          <a:p>
            <a:pPr>
              <a:buFont typeface="Wingdings" panose="05000000000000000000" pitchFamily="2" charset="2"/>
              <a:buChar char="§"/>
            </a:pPr>
            <a:r>
              <a:rPr lang="en-US" sz="2000" b="0" kern="1200" dirty="0">
                <a:solidFill>
                  <a:schemeClr val="accent6"/>
                </a:solidFill>
                <a:latin typeface="+mn-lt"/>
              </a:rPr>
              <a:t>In Ukraine these attitudes were not measured on RWA/LWA scale</a:t>
            </a:r>
            <a:endParaRPr lang="uk-UA" sz="2000" b="0" kern="1200" dirty="0">
              <a:solidFill>
                <a:schemeClr val="accent6"/>
              </a:solidFill>
              <a:latin typeface="+mn-lt"/>
            </a:endParaRPr>
          </a:p>
        </p:txBody>
      </p:sp>
    </p:spTree>
    <p:extLst>
      <p:ext uri="{BB962C8B-B14F-4D97-AF65-F5344CB8AC3E}">
        <p14:creationId xmlns:p14="http://schemas.microsoft.com/office/powerpoint/2010/main" val="2814908119"/>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539" y="163512"/>
            <a:ext cx="8756236" cy="750888"/>
          </a:xfrm>
        </p:spPr>
        <p:txBody>
          <a:bodyPr/>
          <a:lstStyle/>
          <a:p>
            <a:r>
              <a:rPr lang="en-US" sz="1800" dirty="0"/>
              <a:t>Responses (in percent) to the question: “Having a strong leader, who does not have to bother with parliament and elections”</a:t>
            </a:r>
            <a:r>
              <a:rPr lang="uk-UA" sz="1800" dirty="0"/>
              <a:t> (</a:t>
            </a:r>
            <a:r>
              <a:rPr lang="pl-PL" sz="1800" i="1" dirty="0"/>
              <a:t>Source WVS, </a:t>
            </a:r>
            <a:r>
              <a:rPr lang="en-US" sz="1800" i="1" dirty="0"/>
              <a:t>wave</a:t>
            </a:r>
            <a:r>
              <a:rPr lang="pl-PL" sz="1800" i="1" dirty="0"/>
              <a:t> 6</a:t>
            </a:r>
            <a:r>
              <a:rPr lang="uk-UA" sz="1800" dirty="0"/>
              <a:t>)</a:t>
            </a:r>
          </a:p>
        </p:txBody>
      </p:sp>
      <p:pic>
        <p:nvPicPr>
          <p:cNvPr id="13" name="Picture 12">
            <a:extLst>
              <a:ext uri="{FF2B5EF4-FFF2-40B4-BE49-F238E27FC236}">
                <a16:creationId xmlns:a16="http://schemas.microsoft.com/office/drawing/2014/main" xmlns="" id="{CBDC04E7-373A-465F-A4A9-0B072EBE3B1C}"/>
              </a:ext>
            </a:extLst>
          </p:cNvPr>
          <p:cNvPicPr>
            <a:picLocks noChangeAspect="1"/>
          </p:cNvPicPr>
          <p:nvPr/>
        </p:nvPicPr>
        <p:blipFill>
          <a:blip r:embed="rId2"/>
          <a:stretch>
            <a:fillRect/>
          </a:stretch>
        </p:blipFill>
        <p:spPr>
          <a:xfrm>
            <a:off x="435505" y="1206815"/>
            <a:ext cx="8272989" cy="4444369"/>
          </a:xfrm>
          <a:prstGeom prst="rect">
            <a:avLst/>
          </a:prstGeom>
        </p:spPr>
      </p:pic>
    </p:spTree>
    <p:extLst>
      <p:ext uri="{BB962C8B-B14F-4D97-AF65-F5344CB8AC3E}">
        <p14:creationId xmlns:p14="http://schemas.microsoft.com/office/powerpoint/2010/main" val="414562168"/>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What do you mean by the strong hand (leader)?</a:t>
            </a:r>
            <a:endParaRPr lang="uk-UA" dirty="0"/>
          </a:p>
        </p:txBody>
      </p:sp>
      <p:sp>
        <p:nvSpPr>
          <p:cNvPr id="3" name="Объект 2">
            <a:extLst>
              <a:ext uri="{FF2B5EF4-FFF2-40B4-BE49-F238E27FC236}">
                <a16:creationId xmlns:a16="http://schemas.microsoft.com/office/drawing/2014/main" xmlns="" id="{050554A5-3499-4EFB-A809-28232CF9F392}"/>
              </a:ext>
            </a:extLst>
          </p:cNvPr>
          <p:cNvSpPr txBox="1">
            <a:spLocks/>
          </p:cNvSpPr>
          <p:nvPr/>
        </p:nvSpPr>
        <p:spPr>
          <a:xfrm>
            <a:off x="457200" y="1581150"/>
            <a:ext cx="8229600" cy="4525963"/>
          </a:xfrm>
          <a:prstGeom prst="rect">
            <a:avLst/>
          </a:prstGeom>
        </p:spPr>
        <p:txBody>
          <a:bodyPr>
            <a:normAutofit/>
          </a:bodyPr>
          <a:lstStyle>
            <a:lvl1pPr marL="342900" indent="-342900" algn="l" rtl="0" eaLnBrk="1" fontAlgn="base" hangingPunct="1">
              <a:spcBef>
                <a:spcPct val="20000"/>
              </a:spcBef>
              <a:spcAft>
                <a:spcPct val="0"/>
              </a:spcAft>
              <a:defRPr b="1">
                <a:solidFill>
                  <a:schemeClr val="tx1"/>
                </a:solidFill>
                <a:effectLst/>
                <a:latin typeface="+mj-lt"/>
                <a:ea typeface="+mn-ea"/>
                <a:cs typeface="+mn-cs"/>
              </a:defRPr>
            </a:lvl1pPr>
            <a:lvl2pPr marL="742950" indent="-285750" algn="l" rtl="0" eaLnBrk="1" fontAlgn="base" hangingPunct="1">
              <a:spcBef>
                <a:spcPct val="20000"/>
              </a:spcBef>
              <a:spcAft>
                <a:spcPct val="0"/>
              </a:spcAft>
              <a:buFont typeface="Wingdings" pitchFamily="2" charset="2"/>
              <a:buChar char="ü"/>
              <a:defRPr sz="1600" b="1">
                <a:solidFill>
                  <a:srgbClr val="5B5B5B"/>
                </a:solidFill>
                <a:effectLst/>
                <a:latin typeface="+mj-lt"/>
              </a:defRPr>
            </a:lvl2pPr>
            <a:lvl3pPr marL="1143000" indent="-228600" algn="l" rtl="0" eaLnBrk="1" fontAlgn="base" hangingPunct="1">
              <a:spcBef>
                <a:spcPct val="20000"/>
              </a:spcBef>
              <a:spcAft>
                <a:spcPct val="0"/>
              </a:spcAft>
              <a:buFont typeface="Arial" charset="0"/>
              <a:buChar char="•"/>
              <a:defRPr sz="1400" b="1">
                <a:solidFill>
                  <a:srgbClr val="5B5B5B"/>
                </a:solidFill>
                <a:effectLst/>
                <a:latin typeface="+mj-lt"/>
              </a:defRPr>
            </a:lvl3pPr>
            <a:lvl4pPr marL="1600200" indent="-228600" algn="l" rtl="0" eaLnBrk="1" fontAlgn="base" hangingPunct="1">
              <a:spcBef>
                <a:spcPct val="20000"/>
              </a:spcBef>
              <a:spcAft>
                <a:spcPct val="0"/>
              </a:spcAft>
              <a:buChar char="–"/>
              <a:defRPr sz="1200">
                <a:solidFill>
                  <a:srgbClr val="5B5B5B"/>
                </a:solidFill>
                <a:effectLst/>
                <a:latin typeface="+mj-lt"/>
              </a:defRPr>
            </a:lvl4pPr>
            <a:lvl5pPr marL="2057400" indent="-228600" algn="l" rtl="0" eaLnBrk="1" fontAlgn="base" hangingPunct="1">
              <a:spcBef>
                <a:spcPct val="20000"/>
              </a:spcBef>
              <a:spcAft>
                <a:spcPct val="0"/>
              </a:spcAft>
              <a:buChar char="»"/>
              <a:defRPr sz="1200">
                <a:solidFill>
                  <a:srgbClr val="5B5B5B"/>
                </a:solidFill>
                <a:effectLst/>
                <a:latin typeface="+mj-lt"/>
              </a:defRPr>
            </a:lvl5pPr>
            <a:lvl6pPr marL="2514600" indent="-228600" algn="l" rtl="0" eaLnBrk="1" fontAlgn="base" hangingPunct="1">
              <a:spcBef>
                <a:spcPct val="20000"/>
              </a:spcBef>
              <a:spcAft>
                <a:spcPct val="0"/>
              </a:spcAft>
              <a:buChar char="»"/>
              <a:defRPr sz="1200">
                <a:solidFill>
                  <a:srgbClr val="003399"/>
                </a:solidFill>
                <a:latin typeface="+mn-lt"/>
              </a:defRPr>
            </a:lvl6pPr>
            <a:lvl7pPr marL="2971800" indent="-228600" algn="l" rtl="0" eaLnBrk="1" fontAlgn="base" hangingPunct="1">
              <a:spcBef>
                <a:spcPct val="20000"/>
              </a:spcBef>
              <a:spcAft>
                <a:spcPct val="0"/>
              </a:spcAft>
              <a:buChar char="»"/>
              <a:defRPr sz="1200">
                <a:solidFill>
                  <a:srgbClr val="003399"/>
                </a:solidFill>
                <a:latin typeface="+mn-lt"/>
              </a:defRPr>
            </a:lvl7pPr>
            <a:lvl8pPr marL="3429000" indent="-228600" algn="l" rtl="0" eaLnBrk="1" fontAlgn="base" hangingPunct="1">
              <a:spcBef>
                <a:spcPct val="20000"/>
              </a:spcBef>
              <a:spcAft>
                <a:spcPct val="0"/>
              </a:spcAft>
              <a:buChar char="»"/>
              <a:defRPr sz="1200">
                <a:solidFill>
                  <a:srgbClr val="003399"/>
                </a:solidFill>
                <a:latin typeface="+mn-lt"/>
              </a:defRPr>
            </a:lvl8pPr>
            <a:lvl9pPr marL="3886200" indent="-228600" algn="l" rtl="0" eaLnBrk="1" fontAlgn="base" hangingPunct="1">
              <a:spcBef>
                <a:spcPct val="20000"/>
              </a:spcBef>
              <a:spcAft>
                <a:spcPct val="0"/>
              </a:spcAft>
              <a:buChar char="»"/>
              <a:defRPr sz="1200">
                <a:solidFill>
                  <a:srgbClr val="003399"/>
                </a:solidFill>
                <a:latin typeface="+mn-lt"/>
              </a:defRPr>
            </a:lvl9pPr>
          </a:lstStyle>
          <a:p>
            <a:pPr>
              <a:buFont typeface="Wingdings" panose="05000000000000000000" pitchFamily="2" charset="2"/>
              <a:buChar char="§"/>
            </a:pPr>
            <a:r>
              <a:rPr lang="en-US" sz="2000" b="0" dirty="0">
                <a:solidFill>
                  <a:schemeClr val="accent6"/>
                </a:solidFill>
                <a:latin typeface="+mn-lt"/>
              </a:rPr>
              <a:t>In 2009 survey 62 percent agreed that a leader must act exclusively in compliance with the law, while 15 said – ‘in case of necessity a leader may limit the rights and freedoms for the sake of order’</a:t>
            </a:r>
            <a:br>
              <a:rPr lang="en-US" sz="2000" b="0" dirty="0">
                <a:solidFill>
                  <a:schemeClr val="accent6"/>
                </a:solidFill>
                <a:latin typeface="+mn-lt"/>
              </a:rPr>
            </a:br>
            <a:endParaRPr lang="en-US" sz="2000" b="0" dirty="0">
              <a:solidFill>
                <a:schemeClr val="accent6"/>
              </a:solidFill>
              <a:latin typeface="+mn-lt"/>
            </a:endParaRPr>
          </a:p>
          <a:p>
            <a:pPr>
              <a:buFont typeface="Wingdings" panose="05000000000000000000" pitchFamily="2" charset="2"/>
              <a:buChar char="§"/>
            </a:pPr>
            <a:r>
              <a:rPr lang="en-US" sz="2000" b="0" dirty="0">
                <a:solidFill>
                  <a:schemeClr val="accent6"/>
                </a:solidFill>
                <a:latin typeface="+mn-lt"/>
              </a:rPr>
              <a:t>In 2013 the first option was supported by 82 percent, while the second one - by less than 9 percent of respondents </a:t>
            </a:r>
            <a:r>
              <a:rPr lang="en-US" sz="2000" b="0" i="1" dirty="0">
                <a:solidFill>
                  <a:schemeClr val="accent6"/>
                </a:solidFill>
                <a:latin typeface="+mn-lt"/>
              </a:rPr>
              <a:t>(Source EWVS).</a:t>
            </a:r>
          </a:p>
        </p:txBody>
      </p:sp>
    </p:spTree>
    <p:extLst>
      <p:ext uri="{BB962C8B-B14F-4D97-AF65-F5344CB8AC3E}">
        <p14:creationId xmlns:p14="http://schemas.microsoft.com/office/powerpoint/2010/main" val="1972069288"/>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Paternalistic rather than authoritarian attitude</a:t>
            </a:r>
            <a:endParaRPr lang="uk-UA" dirty="0"/>
          </a:p>
        </p:txBody>
      </p:sp>
      <p:sp>
        <p:nvSpPr>
          <p:cNvPr id="3" name="Объект 2">
            <a:extLst>
              <a:ext uri="{FF2B5EF4-FFF2-40B4-BE49-F238E27FC236}">
                <a16:creationId xmlns:a16="http://schemas.microsoft.com/office/drawing/2014/main" xmlns="" id="{3601051E-8B8A-434B-BF85-C73B80F07627}"/>
              </a:ext>
            </a:extLst>
          </p:cNvPr>
          <p:cNvSpPr txBox="1">
            <a:spLocks/>
          </p:cNvSpPr>
          <p:nvPr/>
        </p:nvSpPr>
        <p:spPr>
          <a:xfrm>
            <a:off x="457200" y="1628775"/>
            <a:ext cx="8229600" cy="4525963"/>
          </a:xfrm>
          <a:prstGeom prst="rect">
            <a:avLst/>
          </a:prstGeom>
        </p:spPr>
        <p:txBody>
          <a:bodyPr>
            <a:noAutofit/>
          </a:bodyPr>
          <a:lstStyle>
            <a:lvl1pPr marL="342900" indent="-342900" algn="l" rtl="0" eaLnBrk="1" fontAlgn="base" hangingPunct="1">
              <a:spcBef>
                <a:spcPct val="20000"/>
              </a:spcBef>
              <a:spcAft>
                <a:spcPct val="0"/>
              </a:spcAft>
              <a:defRPr b="1">
                <a:solidFill>
                  <a:schemeClr val="tx1"/>
                </a:solidFill>
                <a:effectLst/>
                <a:latin typeface="+mj-lt"/>
                <a:ea typeface="+mn-ea"/>
                <a:cs typeface="+mn-cs"/>
              </a:defRPr>
            </a:lvl1pPr>
            <a:lvl2pPr marL="742950" indent="-285750" algn="l" rtl="0" eaLnBrk="1" fontAlgn="base" hangingPunct="1">
              <a:spcBef>
                <a:spcPct val="20000"/>
              </a:spcBef>
              <a:spcAft>
                <a:spcPct val="0"/>
              </a:spcAft>
              <a:buFont typeface="Wingdings" pitchFamily="2" charset="2"/>
              <a:buChar char="ü"/>
              <a:defRPr sz="1600" b="1">
                <a:solidFill>
                  <a:srgbClr val="5B5B5B"/>
                </a:solidFill>
                <a:effectLst/>
                <a:latin typeface="+mj-lt"/>
              </a:defRPr>
            </a:lvl2pPr>
            <a:lvl3pPr marL="1143000" indent="-228600" algn="l" rtl="0" eaLnBrk="1" fontAlgn="base" hangingPunct="1">
              <a:spcBef>
                <a:spcPct val="20000"/>
              </a:spcBef>
              <a:spcAft>
                <a:spcPct val="0"/>
              </a:spcAft>
              <a:buFont typeface="Arial" charset="0"/>
              <a:buChar char="•"/>
              <a:defRPr sz="1400" b="1">
                <a:solidFill>
                  <a:srgbClr val="5B5B5B"/>
                </a:solidFill>
                <a:effectLst/>
                <a:latin typeface="+mj-lt"/>
              </a:defRPr>
            </a:lvl3pPr>
            <a:lvl4pPr marL="1600200" indent="-228600" algn="l" rtl="0" eaLnBrk="1" fontAlgn="base" hangingPunct="1">
              <a:spcBef>
                <a:spcPct val="20000"/>
              </a:spcBef>
              <a:spcAft>
                <a:spcPct val="0"/>
              </a:spcAft>
              <a:buChar char="–"/>
              <a:defRPr sz="1200">
                <a:solidFill>
                  <a:srgbClr val="5B5B5B"/>
                </a:solidFill>
                <a:effectLst/>
                <a:latin typeface="+mj-lt"/>
              </a:defRPr>
            </a:lvl4pPr>
            <a:lvl5pPr marL="2057400" indent="-228600" algn="l" rtl="0" eaLnBrk="1" fontAlgn="base" hangingPunct="1">
              <a:spcBef>
                <a:spcPct val="20000"/>
              </a:spcBef>
              <a:spcAft>
                <a:spcPct val="0"/>
              </a:spcAft>
              <a:buChar char="»"/>
              <a:defRPr sz="1200">
                <a:solidFill>
                  <a:srgbClr val="5B5B5B"/>
                </a:solidFill>
                <a:effectLst/>
                <a:latin typeface="+mj-lt"/>
              </a:defRPr>
            </a:lvl5pPr>
            <a:lvl6pPr marL="2514600" indent="-228600" algn="l" rtl="0" eaLnBrk="1" fontAlgn="base" hangingPunct="1">
              <a:spcBef>
                <a:spcPct val="20000"/>
              </a:spcBef>
              <a:spcAft>
                <a:spcPct val="0"/>
              </a:spcAft>
              <a:buChar char="»"/>
              <a:defRPr sz="1200">
                <a:solidFill>
                  <a:srgbClr val="003399"/>
                </a:solidFill>
                <a:latin typeface="+mn-lt"/>
              </a:defRPr>
            </a:lvl6pPr>
            <a:lvl7pPr marL="2971800" indent="-228600" algn="l" rtl="0" eaLnBrk="1" fontAlgn="base" hangingPunct="1">
              <a:spcBef>
                <a:spcPct val="20000"/>
              </a:spcBef>
              <a:spcAft>
                <a:spcPct val="0"/>
              </a:spcAft>
              <a:buChar char="»"/>
              <a:defRPr sz="1200">
                <a:solidFill>
                  <a:srgbClr val="003399"/>
                </a:solidFill>
                <a:latin typeface="+mn-lt"/>
              </a:defRPr>
            </a:lvl7pPr>
            <a:lvl8pPr marL="3429000" indent="-228600" algn="l" rtl="0" eaLnBrk="1" fontAlgn="base" hangingPunct="1">
              <a:spcBef>
                <a:spcPct val="20000"/>
              </a:spcBef>
              <a:spcAft>
                <a:spcPct val="0"/>
              </a:spcAft>
              <a:buChar char="»"/>
              <a:defRPr sz="1200">
                <a:solidFill>
                  <a:srgbClr val="003399"/>
                </a:solidFill>
                <a:latin typeface="+mn-lt"/>
              </a:defRPr>
            </a:lvl8pPr>
            <a:lvl9pPr marL="3886200" indent="-228600" algn="l" rtl="0" eaLnBrk="1" fontAlgn="base" hangingPunct="1">
              <a:spcBef>
                <a:spcPct val="20000"/>
              </a:spcBef>
              <a:spcAft>
                <a:spcPct val="0"/>
              </a:spcAft>
              <a:buChar char="»"/>
              <a:defRPr sz="1200">
                <a:solidFill>
                  <a:srgbClr val="003399"/>
                </a:solidFill>
                <a:latin typeface="+mn-lt"/>
              </a:defRPr>
            </a:lvl9pPr>
          </a:lstStyle>
          <a:p>
            <a:pPr>
              <a:buFont typeface="Wingdings" panose="05000000000000000000" pitchFamily="2" charset="2"/>
              <a:buChar char="§"/>
            </a:pPr>
            <a:r>
              <a:rPr lang="en-US" sz="2000" b="0" dirty="0">
                <a:solidFill>
                  <a:schemeClr val="accent6"/>
                </a:solidFill>
                <a:latin typeface="+mn-lt"/>
              </a:rPr>
              <a:t>The request for a strong leader reveal</a:t>
            </a:r>
            <a:r>
              <a:rPr lang="pl-PL" sz="2000" b="0" dirty="0">
                <a:solidFill>
                  <a:schemeClr val="accent6"/>
                </a:solidFill>
                <a:latin typeface="+mn-lt"/>
              </a:rPr>
              <a:t> the </a:t>
            </a:r>
            <a:r>
              <a:rPr lang="en-US" sz="2000" b="0" dirty="0">
                <a:solidFill>
                  <a:schemeClr val="accent6"/>
                </a:solidFill>
                <a:latin typeface="+mn-lt"/>
              </a:rPr>
              <a:t>lack</a:t>
            </a:r>
            <a:r>
              <a:rPr lang="pl-PL" sz="2000" b="0" dirty="0">
                <a:solidFill>
                  <a:schemeClr val="accent6"/>
                </a:solidFill>
                <a:latin typeface="+mn-lt"/>
              </a:rPr>
              <a:t> </a:t>
            </a:r>
            <a:r>
              <a:rPr lang="en-US" sz="2000" b="0" dirty="0">
                <a:solidFill>
                  <a:schemeClr val="accent6"/>
                </a:solidFill>
                <a:latin typeface="+mn-lt"/>
              </a:rPr>
              <a:t>of social justice, social protection, and the rule of law</a:t>
            </a:r>
            <a:br>
              <a:rPr lang="en-US" sz="2000" b="0" dirty="0">
                <a:solidFill>
                  <a:schemeClr val="accent6"/>
                </a:solidFill>
                <a:latin typeface="+mn-lt"/>
              </a:rPr>
            </a:br>
            <a:endParaRPr lang="en-US" sz="2000" b="0" dirty="0">
              <a:solidFill>
                <a:schemeClr val="accent6"/>
              </a:solidFill>
              <a:latin typeface="+mn-lt"/>
            </a:endParaRPr>
          </a:p>
          <a:p>
            <a:pPr>
              <a:buFont typeface="Wingdings" panose="05000000000000000000" pitchFamily="2" charset="2"/>
              <a:buChar char="§"/>
            </a:pPr>
            <a:r>
              <a:rPr lang="en-US" sz="2000" b="0" dirty="0">
                <a:solidFill>
                  <a:schemeClr val="accent6"/>
                </a:solidFill>
                <a:latin typeface="+mn-lt"/>
              </a:rPr>
              <a:t>Overall </a:t>
            </a:r>
            <a:r>
              <a:rPr lang="en-US" sz="2000" b="0" dirty="0" smtClean="0">
                <a:solidFill>
                  <a:schemeClr val="accent6"/>
                </a:solidFill>
                <a:latin typeface="+mn-lt"/>
              </a:rPr>
              <a:t>a desire for a strong leader in </a:t>
            </a:r>
            <a:r>
              <a:rPr lang="en-US" sz="2000" b="0" dirty="0">
                <a:solidFill>
                  <a:schemeClr val="accent6"/>
                </a:solidFill>
                <a:latin typeface="+mn-lt"/>
              </a:rPr>
              <a:t>Ukraine is clearly related to pervasive </a:t>
            </a:r>
            <a:r>
              <a:rPr lang="en-US" sz="2000" b="0" dirty="0" smtClean="0">
                <a:solidFill>
                  <a:schemeClr val="accent6"/>
                </a:solidFill>
                <a:latin typeface="+mn-lt"/>
              </a:rPr>
              <a:t>corruption, economic insecurity, </a:t>
            </a:r>
            <a:r>
              <a:rPr lang="en-US" sz="2000" b="0" dirty="0">
                <a:solidFill>
                  <a:schemeClr val="accent6"/>
                </a:solidFill>
                <a:latin typeface="+mn-lt"/>
              </a:rPr>
              <a:t>but also weak self-efficacy</a:t>
            </a:r>
            <a:br>
              <a:rPr lang="en-US" sz="2000" b="0" dirty="0">
                <a:solidFill>
                  <a:schemeClr val="accent6"/>
                </a:solidFill>
                <a:latin typeface="+mn-lt"/>
              </a:rPr>
            </a:br>
            <a:endParaRPr lang="en-US" sz="2000" b="0" dirty="0">
              <a:solidFill>
                <a:schemeClr val="accent6"/>
              </a:solidFill>
              <a:latin typeface="+mn-lt"/>
            </a:endParaRPr>
          </a:p>
          <a:p>
            <a:pPr>
              <a:buFont typeface="Wingdings" panose="05000000000000000000" pitchFamily="2" charset="2"/>
              <a:buChar char="§"/>
            </a:pPr>
            <a:r>
              <a:rPr lang="en-US" sz="2000" b="0" dirty="0">
                <a:solidFill>
                  <a:schemeClr val="accent6"/>
                </a:solidFill>
                <a:latin typeface="+mn-lt"/>
              </a:rPr>
              <a:t>Hence is the belief and the expectation that it is not me, but someone else (a strong leader) who could come and solve my problems</a:t>
            </a:r>
            <a:br>
              <a:rPr lang="en-US" sz="2000" b="0" dirty="0">
                <a:solidFill>
                  <a:schemeClr val="accent6"/>
                </a:solidFill>
                <a:latin typeface="+mn-lt"/>
              </a:rPr>
            </a:br>
            <a:endParaRPr lang="en-US" sz="2000" b="0" dirty="0">
              <a:solidFill>
                <a:schemeClr val="accent6"/>
              </a:solidFill>
              <a:latin typeface="+mn-lt"/>
            </a:endParaRPr>
          </a:p>
          <a:p>
            <a:pPr>
              <a:buFont typeface="Wingdings" panose="05000000000000000000" pitchFamily="2" charset="2"/>
              <a:buChar char="§"/>
            </a:pPr>
            <a:r>
              <a:rPr lang="en-US" sz="2000" b="0" dirty="0">
                <a:solidFill>
                  <a:schemeClr val="accent6"/>
                </a:solidFill>
                <a:latin typeface="+mn-lt"/>
              </a:rPr>
              <a:t>In 2019 survey 73 percent of respondents agreed that state should control the economy as well as individual freedoms (Vox Ukraine, 2019)</a:t>
            </a:r>
            <a:endParaRPr lang="uk-UA" sz="2000" b="0" dirty="0">
              <a:solidFill>
                <a:schemeClr val="accent6"/>
              </a:solidFill>
              <a:latin typeface="+mn-lt"/>
            </a:endParaRPr>
          </a:p>
        </p:txBody>
      </p:sp>
    </p:spTree>
    <p:extLst>
      <p:ext uri="{BB962C8B-B14F-4D97-AF65-F5344CB8AC3E}">
        <p14:creationId xmlns:p14="http://schemas.microsoft.com/office/powerpoint/2010/main" val="3179681172"/>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
            </a:r>
            <a:br>
              <a:rPr lang="uk-UA" dirty="0"/>
            </a:br>
            <a:r>
              <a:rPr lang="en-US" dirty="0"/>
              <a:t>Responses (in percent) to the question: “Having a democratic political system” </a:t>
            </a:r>
            <a:r>
              <a:rPr lang="en-US" sz="1800" i="1" dirty="0"/>
              <a:t>(Source WVS)</a:t>
            </a:r>
            <a:r>
              <a:rPr lang="uk-UA" sz="1800" i="1" dirty="0"/>
              <a:t/>
            </a:r>
            <a:br>
              <a:rPr lang="uk-UA" sz="1800" i="1" dirty="0"/>
            </a:br>
            <a:endParaRPr lang="uk-UA" dirty="0"/>
          </a:p>
        </p:txBody>
      </p:sp>
      <p:pic>
        <p:nvPicPr>
          <p:cNvPr id="7" name="Picture 6">
            <a:extLst>
              <a:ext uri="{FF2B5EF4-FFF2-40B4-BE49-F238E27FC236}">
                <a16:creationId xmlns:a16="http://schemas.microsoft.com/office/drawing/2014/main" xmlns="" id="{98F1E751-D371-445A-AE1F-72C3FB4D6385}"/>
              </a:ext>
            </a:extLst>
          </p:cNvPr>
          <p:cNvPicPr>
            <a:picLocks noChangeAspect="1"/>
          </p:cNvPicPr>
          <p:nvPr/>
        </p:nvPicPr>
        <p:blipFill>
          <a:blip r:embed="rId2"/>
          <a:stretch>
            <a:fillRect/>
          </a:stretch>
        </p:blipFill>
        <p:spPr>
          <a:xfrm>
            <a:off x="435505" y="1624427"/>
            <a:ext cx="8272989" cy="3609145"/>
          </a:xfrm>
          <a:prstGeom prst="rect">
            <a:avLst/>
          </a:prstGeom>
        </p:spPr>
      </p:pic>
    </p:spTree>
    <p:extLst>
      <p:ext uri="{BB962C8B-B14F-4D97-AF65-F5344CB8AC3E}">
        <p14:creationId xmlns:p14="http://schemas.microsoft.com/office/powerpoint/2010/main" val="2806785194"/>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
            </a:r>
            <a:br>
              <a:rPr lang="uk-UA" dirty="0"/>
            </a:br>
            <a:r>
              <a:rPr lang="en-US" dirty="0"/>
              <a:t>Democracy may have problems but is better </a:t>
            </a:r>
            <a:r>
              <a:rPr lang="en-US" sz="1600" i="1" dirty="0"/>
              <a:t>(Source WVS)</a:t>
            </a:r>
            <a:r>
              <a:rPr lang="uk-UA" sz="1600" i="1" dirty="0"/>
              <a:t/>
            </a:r>
            <a:br>
              <a:rPr lang="uk-UA" sz="1600" i="1" dirty="0"/>
            </a:br>
            <a:endParaRPr lang="uk-UA" dirty="0"/>
          </a:p>
        </p:txBody>
      </p:sp>
      <p:pic>
        <p:nvPicPr>
          <p:cNvPr id="8" name="Picture 7">
            <a:extLst>
              <a:ext uri="{FF2B5EF4-FFF2-40B4-BE49-F238E27FC236}">
                <a16:creationId xmlns:a16="http://schemas.microsoft.com/office/drawing/2014/main" xmlns="" id="{FC8A621E-DC60-4724-A5B3-1F7255EBE0FE}"/>
              </a:ext>
            </a:extLst>
          </p:cNvPr>
          <p:cNvPicPr>
            <a:picLocks noChangeAspect="1"/>
          </p:cNvPicPr>
          <p:nvPr/>
        </p:nvPicPr>
        <p:blipFill>
          <a:blip r:embed="rId2"/>
          <a:stretch>
            <a:fillRect/>
          </a:stretch>
        </p:blipFill>
        <p:spPr>
          <a:xfrm>
            <a:off x="445030" y="1525742"/>
            <a:ext cx="8272989" cy="3749365"/>
          </a:xfrm>
          <a:prstGeom prst="rect">
            <a:avLst/>
          </a:prstGeom>
        </p:spPr>
      </p:pic>
    </p:spTree>
    <p:extLst>
      <p:ext uri="{BB962C8B-B14F-4D97-AF65-F5344CB8AC3E}">
        <p14:creationId xmlns:p14="http://schemas.microsoft.com/office/powerpoint/2010/main" val="1515540276"/>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en-US" dirty="0"/>
              <a:t/>
            </a:r>
            <a:br>
              <a:rPr lang="en-US" dirty="0"/>
            </a:br>
            <a:r>
              <a:rPr lang="en-US" dirty="0"/>
              <a:t> “Having a democratic political system” </a:t>
            </a:r>
            <a:r>
              <a:rPr lang="en-US" sz="2000" i="1" dirty="0"/>
              <a:t>(source WVS, 2011)</a:t>
            </a:r>
            <a:r>
              <a:rPr lang="uk-UA" sz="2000" i="1" dirty="0"/>
              <a:t/>
            </a:r>
            <a:br>
              <a:rPr lang="uk-UA" sz="2000" i="1" dirty="0"/>
            </a:br>
            <a:endParaRPr lang="uk-UA" sz="2000" i="1"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3666430498"/>
              </p:ext>
            </p:extLst>
          </p:nvPr>
        </p:nvGraphicFramePr>
        <p:xfrm>
          <a:off x="832337" y="1465380"/>
          <a:ext cx="7338647" cy="2453640"/>
        </p:xfrm>
        <a:graphic>
          <a:graphicData uri="http://schemas.openxmlformats.org/drawingml/2006/table">
            <a:tbl>
              <a:tblPr bandRow="1"/>
              <a:tblGrid>
                <a:gridCol w="1457063">
                  <a:extLst>
                    <a:ext uri="{9D8B030D-6E8A-4147-A177-3AD203B41FA5}">
                      <a16:colId xmlns:a16="http://schemas.microsoft.com/office/drawing/2014/main" xmlns="" val="20000"/>
                    </a:ext>
                  </a:extLst>
                </a:gridCol>
                <a:gridCol w="1457063">
                  <a:extLst>
                    <a:ext uri="{9D8B030D-6E8A-4147-A177-3AD203B41FA5}">
                      <a16:colId xmlns:a16="http://schemas.microsoft.com/office/drawing/2014/main" xmlns="" val="20001"/>
                    </a:ext>
                  </a:extLst>
                </a:gridCol>
                <a:gridCol w="1382041">
                  <a:extLst>
                    <a:ext uri="{9D8B030D-6E8A-4147-A177-3AD203B41FA5}">
                      <a16:colId xmlns:a16="http://schemas.microsoft.com/office/drawing/2014/main" xmlns="" val="20002"/>
                    </a:ext>
                  </a:extLst>
                </a:gridCol>
                <a:gridCol w="1521240">
                  <a:extLst>
                    <a:ext uri="{9D8B030D-6E8A-4147-A177-3AD203B41FA5}">
                      <a16:colId xmlns:a16="http://schemas.microsoft.com/office/drawing/2014/main" xmlns="" val="20003"/>
                    </a:ext>
                  </a:extLst>
                </a:gridCol>
                <a:gridCol w="1521240">
                  <a:extLst>
                    <a:ext uri="{9D8B030D-6E8A-4147-A177-3AD203B41FA5}">
                      <a16:colId xmlns:a16="http://schemas.microsoft.com/office/drawing/2014/main" xmlns="" val="20004"/>
                    </a:ext>
                  </a:extLst>
                </a:gridCol>
              </a:tblGrid>
              <a:tr h="338295">
                <a:tc rowSpan="2">
                  <a:txBody>
                    <a:bodyPr/>
                    <a:lstStyle/>
                    <a:p>
                      <a:pPr>
                        <a:lnSpc>
                          <a:spcPct val="115000"/>
                        </a:lnSpc>
                        <a:spcAft>
                          <a:spcPts val="0"/>
                        </a:spcAft>
                      </a:pPr>
                      <a:r>
                        <a:rPr lang="en-US" sz="1000" b="1" dirty="0">
                          <a:solidFill>
                            <a:srgbClr val="000000"/>
                          </a:solidFill>
                          <a:effectLst/>
                          <a:latin typeface="Times New Roman"/>
                          <a:ea typeface="Calibri"/>
                        </a:rPr>
                        <a:t> </a:t>
                      </a:r>
                      <a:endParaRPr lang="uk-UA" sz="1200" dirty="0">
                        <a:effectLst/>
                        <a:latin typeface="Times New Roman"/>
                        <a:ea typeface="Calibri"/>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4">
                  <a:txBody>
                    <a:bodyPr/>
                    <a:lstStyle/>
                    <a:p>
                      <a:pPr>
                        <a:lnSpc>
                          <a:spcPct val="115000"/>
                        </a:lnSpc>
                        <a:spcAft>
                          <a:spcPts val="0"/>
                        </a:spcAft>
                      </a:pPr>
                      <a:r>
                        <a:rPr lang="en-US" sz="2000" b="1" dirty="0">
                          <a:solidFill>
                            <a:srgbClr val="000000"/>
                          </a:solidFill>
                          <a:effectLst/>
                          <a:latin typeface="Times New Roman"/>
                          <a:ea typeface="Calibri"/>
                        </a:rPr>
                        <a:t> </a:t>
                      </a:r>
                      <a:r>
                        <a:rPr lang="en-US" sz="2000" b="1" dirty="0">
                          <a:solidFill>
                            <a:schemeClr val="accent4"/>
                          </a:solidFill>
                          <a:effectLst/>
                          <a:latin typeface="+mn-lt"/>
                          <a:ea typeface="Calibri"/>
                        </a:rPr>
                        <a:t>The region where the interview was conducted</a:t>
                      </a:r>
                      <a:endParaRPr lang="uk-UA" sz="2000" dirty="0">
                        <a:solidFill>
                          <a:schemeClr val="accent4"/>
                        </a:solidFill>
                        <a:effectLst/>
                        <a:latin typeface="+mn-lt"/>
                        <a:ea typeface="Calibri"/>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uk-UA"/>
                    </a:p>
                  </a:txBody>
                  <a:tcPr/>
                </a:tc>
                <a:tc hMerge="1">
                  <a:txBody>
                    <a:bodyPr/>
                    <a:lstStyle/>
                    <a:p>
                      <a:endParaRPr lang="uk-UA"/>
                    </a:p>
                  </a:txBody>
                  <a:tcPr/>
                </a:tc>
                <a:tc hMerge="1">
                  <a:txBody>
                    <a:bodyPr/>
                    <a:lstStyle/>
                    <a:p>
                      <a:endParaRPr lang="uk-UA"/>
                    </a:p>
                  </a:txBody>
                  <a:tcPr/>
                </a:tc>
                <a:extLst>
                  <a:ext uri="{0D108BD9-81ED-4DB2-BD59-A6C34878D82A}">
                    <a16:rowId xmlns:a16="http://schemas.microsoft.com/office/drawing/2014/main" xmlns="" val="10000"/>
                  </a:ext>
                </a:extLst>
              </a:tr>
              <a:tr h="338295">
                <a:tc vMerge="1">
                  <a:txBody>
                    <a:bodyPr/>
                    <a:lstStyle/>
                    <a:p>
                      <a:endParaRPr lang="uk-UA"/>
                    </a:p>
                  </a:txBody>
                  <a:tcPr/>
                </a:tc>
                <a:tc>
                  <a:txBody>
                    <a:bodyPr/>
                    <a:lstStyle/>
                    <a:p>
                      <a:pPr>
                        <a:lnSpc>
                          <a:spcPct val="115000"/>
                        </a:lnSpc>
                        <a:spcAft>
                          <a:spcPts val="0"/>
                        </a:spcAft>
                      </a:pPr>
                      <a:r>
                        <a:rPr lang="en-US" sz="2000" dirty="0" smtClean="0">
                          <a:solidFill>
                            <a:srgbClr val="000000"/>
                          </a:solidFill>
                          <a:effectLst/>
                          <a:latin typeface="Times New Roman"/>
                          <a:ea typeface="Calibri"/>
                        </a:rPr>
                        <a:t> </a:t>
                      </a:r>
                      <a:r>
                        <a:rPr lang="en-US" sz="2000" dirty="0">
                          <a:solidFill>
                            <a:srgbClr val="000000"/>
                          </a:solidFill>
                          <a:effectLst/>
                          <a:latin typeface="Times New Roman"/>
                          <a:ea typeface="Calibri"/>
                        </a:rPr>
                        <a:t>Western</a:t>
                      </a:r>
                      <a:endParaRPr lang="uk-UA" sz="2000" dirty="0">
                        <a:effectLst/>
                        <a:latin typeface="Times New Roman"/>
                        <a:ea typeface="Calibri"/>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15000"/>
                        </a:lnSpc>
                        <a:spcAft>
                          <a:spcPts val="0"/>
                        </a:spcAft>
                      </a:pPr>
                      <a:r>
                        <a:rPr lang="en-US" sz="2000" dirty="0" smtClean="0">
                          <a:solidFill>
                            <a:srgbClr val="000000"/>
                          </a:solidFill>
                          <a:effectLst/>
                          <a:latin typeface="Times New Roman"/>
                          <a:ea typeface="Calibri"/>
                        </a:rPr>
                        <a:t>Eastern</a:t>
                      </a:r>
                      <a:endParaRPr lang="uk-UA" sz="2000" dirty="0">
                        <a:effectLst/>
                        <a:latin typeface="Times New Roman"/>
                        <a:ea typeface="Calibri"/>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15000"/>
                        </a:lnSpc>
                        <a:spcAft>
                          <a:spcPts val="0"/>
                        </a:spcAft>
                      </a:pPr>
                      <a:r>
                        <a:rPr lang="en-US" sz="2000" dirty="0" smtClean="0">
                          <a:solidFill>
                            <a:srgbClr val="000000"/>
                          </a:solidFill>
                          <a:effectLst/>
                          <a:latin typeface="Times New Roman"/>
                          <a:ea typeface="Calibri"/>
                        </a:rPr>
                        <a:t>Central</a:t>
                      </a:r>
                      <a:endParaRPr lang="uk-UA" sz="2000" dirty="0">
                        <a:effectLst/>
                        <a:latin typeface="Times New Roman"/>
                        <a:ea typeface="Calibri"/>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15000"/>
                        </a:lnSpc>
                        <a:spcAft>
                          <a:spcPts val="0"/>
                        </a:spcAft>
                      </a:pPr>
                      <a:r>
                        <a:rPr lang="en-US" sz="2000" dirty="0" smtClean="0">
                          <a:solidFill>
                            <a:srgbClr val="000000"/>
                          </a:solidFill>
                          <a:effectLst/>
                          <a:latin typeface="Times New Roman"/>
                          <a:ea typeface="Calibri"/>
                        </a:rPr>
                        <a:t>Southern</a:t>
                      </a:r>
                      <a:endParaRPr lang="uk-UA" sz="2000" dirty="0">
                        <a:effectLst/>
                        <a:latin typeface="Times New Roman"/>
                        <a:ea typeface="Calibri"/>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xmlns="" val="10001"/>
                  </a:ext>
                </a:extLst>
              </a:tr>
              <a:tr h="338295">
                <a:tc>
                  <a:txBody>
                    <a:bodyPr/>
                    <a:lstStyle/>
                    <a:p>
                      <a:pPr>
                        <a:lnSpc>
                          <a:spcPct val="115000"/>
                        </a:lnSpc>
                        <a:spcAft>
                          <a:spcPts val="0"/>
                        </a:spcAft>
                      </a:pPr>
                      <a:r>
                        <a:rPr lang="en-US" sz="2000" b="1" dirty="0">
                          <a:solidFill>
                            <a:srgbClr val="000000"/>
                          </a:solidFill>
                          <a:effectLst/>
                          <a:latin typeface="Times New Roman"/>
                          <a:ea typeface="Calibri"/>
                        </a:rPr>
                        <a:t>Very good</a:t>
                      </a:r>
                      <a:endParaRPr lang="uk-UA" sz="2000" dirty="0">
                        <a:effectLst/>
                        <a:latin typeface="Times New Roman"/>
                        <a:ea typeface="Calibri"/>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BFBFBF"/>
                    </a:solidFill>
                  </a:tcPr>
                </a:tc>
                <a:tc>
                  <a:txBody>
                    <a:bodyPr/>
                    <a:lstStyle/>
                    <a:p>
                      <a:pPr>
                        <a:lnSpc>
                          <a:spcPct val="115000"/>
                        </a:lnSpc>
                        <a:spcAft>
                          <a:spcPts val="0"/>
                        </a:spcAft>
                      </a:pPr>
                      <a:r>
                        <a:rPr lang="en-US" sz="2000" dirty="0">
                          <a:solidFill>
                            <a:srgbClr val="000000"/>
                          </a:solidFill>
                          <a:effectLst/>
                          <a:latin typeface="Times New Roman"/>
                          <a:ea typeface="Calibri"/>
                        </a:rPr>
                        <a:t>37.8</a:t>
                      </a:r>
                      <a:endParaRPr lang="uk-UA" sz="2000" dirty="0">
                        <a:effectLst/>
                        <a:latin typeface="Times New Roman"/>
                        <a:ea typeface="Calibri"/>
                      </a:endParaRPr>
                    </a:p>
                  </a:txBody>
                  <a:tcPr marL="68580" marR="68580" marT="0" marB="0">
                    <a:lnL>
                      <a:noFill/>
                    </a:lnL>
                    <a:lnR>
                      <a:noFill/>
                    </a:lnR>
                    <a:lnT>
                      <a:noFill/>
                    </a:lnT>
                    <a:lnB>
                      <a:noFill/>
                    </a:lnB>
                    <a:solidFill>
                      <a:srgbClr val="BFBFBF"/>
                    </a:solidFill>
                  </a:tcPr>
                </a:tc>
                <a:tc>
                  <a:txBody>
                    <a:bodyPr/>
                    <a:lstStyle/>
                    <a:p>
                      <a:pPr>
                        <a:lnSpc>
                          <a:spcPct val="115000"/>
                        </a:lnSpc>
                        <a:spcAft>
                          <a:spcPts val="0"/>
                        </a:spcAft>
                      </a:pPr>
                      <a:r>
                        <a:rPr lang="en-US" sz="2000" dirty="0">
                          <a:solidFill>
                            <a:srgbClr val="000000"/>
                          </a:solidFill>
                          <a:effectLst/>
                          <a:latin typeface="Times New Roman"/>
                          <a:ea typeface="Calibri"/>
                        </a:rPr>
                        <a:t>29.2</a:t>
                      </a:r>
                      <a:endParaRPr lang="uk-UA" sz="2000" dirty="0">
                        <a:effectLst/>
                        <a:latin typeface="Times New Roman"/>
                        <a:ea typeface="Calibri"/>
                      </a:endParaRPr>
                    </a:p>
                  </a:txBody>
                  <a:tcPr marL="68580" marR="68580" marT="0" marB="0">
                    <a:lnL>
                      <a:noFill/>
                    </a:lnL>
                    <a:lnR>
                      <a:noFill/>
                    </a:lnR>
                    <a:lnT>
                      <a:noFill/>
                    </a:lnT>
                    <a:lnB>
                      <a:noFill/>
                    </a:lnB>
                    <a:solidFill>
                      <a:srgbClr val="BFBFBF"/>
                    </a:solidFill>
                  </a:tcPr>
                </a:tc>
                <a:tc>
                  <a:txBody>
                    <a:bodyPr/>
                    <a:lstStyle/>
                    <a:p>
                      <a:pPr>
                        <a:lnSpc>
                          <a:spcPct val="115000"/>
                        </a:lnSpc>
                        <a:spcAft>
                          <a:spcPts val="0"/>
                        </a:spcAft>
                      </a:pPr>
                      <a:r>
                        <a:rPr lang="en-US" sz="2000" dirty="0">
                          <a:solidFill>
                            <a:srgbClr val="000000"/>
                          </a:solidFill>
                          <a:effectLst/>
                          <a:latin typeface="Times New Roman"/>
                          <a:ea typeface="Calibri"/>
                        </a:rPr>
                        <a:t>31.8</a:t>
                      </a:r>
                      <a:endParaRPr lang="uk-UA" sz="2000" dirty="0">
                        <a:effectLst/>
                        <a:latin typeface="Times New Roman"/>
                        <a:ea typeface="Calibri"/>
                      </a:endParaRPr>
                    </a:p>
                  </a:txBody>
                  <a:tcPr marL="68580" marR="68580" marT="0" marB="0">
                    <a:lnL>
                      <a:noFill/>
                    </a:lnL>
                    <a:lnR>
                      <a:noFill/>
                    </a:lnR>
                    <a:lnT>
                      <a:noFill/>
                    </a:lnT>
                    <a:lnB>
                      <a:noFill/>
                    </a:lnB>
                    <a:solidFill>
                      <a:srgbClr val="BFBFBF"/>
                    </a:solidFill>
                  </a:tcPr>
                </a:tc>
                <a:tc>
                  <a:txBody>
                    <a:bodyPr/>
                    <a:lstStyle/>
                    <a:p>
                      <a:pPr>
                        <a:lnSpc>
                          <a:spcPct val="115000"/>
                        </a:lnSpc>
                        <a:spcAft>
                          <a:spcPts val="0"/>
                        </a:spcAft>
                      </a:pPr>
                      <a:r>
                        <a:rPr lang="en-US" sz="2000">
                          <a:solidFill>
                            <a:srgbClr val="000000"/>
                          </a:solidFill>
                          <a:effectLst/>
                          <a:latin typeface="Times New Roman"/>
                          <a:ea typeface="Calibri"/>
                        </a:rPr>
                        <a:t>34.6</a:t>
                      </a:r>
                      <a:endParaRPr lang="uk-UA" sz="2000">
                        <a:effectLst/>
                        <a:latin typeface="Times New Roman"/>
                        <a:ea typeface="Calibri"/>
                      </a:endParaRPr>
                    </a:p>
                  </a:txBody>
                  <a:tcPr marL="68580" marR="68580" marT="0" marB="0">
                    <a:lnL>
                      <a:noFill/>
                    </a:lnL>
                    <a:lnR>
                      <a:noFill/>
                    </a:lnR>
                    <a:lnT>
                      <a:noFill/>
                    </a:lnT>
                    <a:lnB>
                      <a:noFill/>
                    </a:lnB>
                    <a:solidFill>
                      <a:srgbClr val="BFBFBF"/>
                    </a:solidFill>
                  </a:tcPr>
                </a:tc>
                <a:extLst>
                  <a:ext uri="{0D108BD9-81ED-4DB2-BD59-A6C34878D82A}">
                    <a16:rowId xmlns:a16="http://schemas.microsoft.com/office/drawing/2014/main" xmlns="" val="10002"/>
                  </a:ext>
                </a:extLst>
              </a:tr>
              <a:tr h="338295">
                <a:tc>
                  <a:txBody>
                    <a:bodyPr/>
                    <a:lstStyle/>
                    <a:p>
                      <a:pPr>
                        <a:lnSpc>
                          <a:spcPct val="115000"/>
                        </a:lnSpc>
                        <a:spcAft>
                          <a:spcPts val="0"/>
                        </a:spcAft>
                      </a:pPr>
                      <a:r>
                        <a:rPr lang="en-US" sz="2000" b="1" dirty="0">
                          <a:solidFill>
                            <a:srgbClr val="000000"/>
                          </a:solidFill>
                          <a:effectLst/>
                          <a:latin typeface="Times New Roman"/>
                          <a:ea typeface="Calibri"/>
                        </a:rPr>
                        <a:t>Fairly good</a:t>
                      </a:r>
                      <a:endParaRPr lang="uk-UA" sz="2000" dirty="0">
                        <a:effectLst/>
                        <a:latin typeface="Times New Roman"/>
                        <a:ea typeface="Calibri"/>
                      </a:endParaRPr>
                    </a:p>
                  </a:txBody>
                  <a:tcPr marL="68580" marR="68580" marT="0" marB="0">
                    <a:lnL>
                      <a:noFill/>
                    </a:lnL>
                    <a:lnR>
                      <a:noFill/>
                    </a:lnR>
                    <a:lnT>
                      <a:noFill/>
                    </a:lnT>
                    <a:lnB>
                      <a:noFill/>
                    </a:lnB>
                    <a:solidFill>
                      <a:srgbClr val="BFBFBF"/>
                    </a:solidFill>
                  </a:tcPr>
                </a:tc>
                <a:tc>
                  <a:txBody>
                    <a:bodyPr/>
                    <a:lstStyle/>
                    <a:p>
                      <a:pPr>
                        <a:lnSpc>
                          <a:spcPct val="115000"/>
                        </a:lnSpc>
                        <a:spcAft>
                          <a:spcPts val="0"/>
                        </a:spcAft>
                      </a:pPr>
                      <a:r>
                        <a:rPr lang="en-US" sz="2000">
                          <a:solidFill>
                            <a:srgbClr val="000000"/>
                          </a:solidFill>
                          <a:effectLst/>
                          <a:latin typeface="Times New Roman"/>
                          <a:ea typeface="Calibri"/>
                        </a:rPr>
                        <a:t>52.7</a:t>
                      </a:r>
                      <a:endParaRPr lang="uk-UA" sz="2000">
                        <a:effectLst/>
                        <a:latin typeface="Times New Roman"/>
                        <a:ea typeface="Calibri"/>
                      </a:endParaRPr>
                    </a:p>
                  </a:txBody>
                  <a:tcPr marL="68580" marR="68580" marT="0" marB="0">
                    <a:lnL>
                      <a:noFill/>
                    </a:lnL>
                    <a:lnR>
                      <a:noFill/>
                    </a:lnR>
                    <a:lnT>
                      <a:noFill/>
                    </a:lnT>
                    <a:lnB>
                      <a:noFill/>
                    </a:lnB>
                    <a:solidFill>
                      <a:srgbClr val="BFBFBF"/>
                    </a:solidFill>
                  </a:tcPr>
                </a:tc>
                <a:tc>
                  <a:txBody>
                    <a:bodyPr/>
                    <a:lstStyle/>
                    <a:p>
                      <a:pPr>
                        <a:lnSpc>
                          <a:spcPct val="115000"/>
                        </a:lnSpc>
                        <a:spcAft>
                          <a:spcPts val="0"/>
                        </a:spcAft>
                      </a:pPr>
                      <a:r>
                        <a:rPr lang="en-US" sz="2000" dirty="0">
                          <a:solidFill>
                            <a:srgbClr val="000000"/>
                          </a:solidFill>
                          <a:effectLst/>
                          <a:latin typeface="Times New Roman"/>
                          <a:ea typeface="Calibri"/>
                        </a:rPr>
                        <a:t>50.1</a:t>
                      </a:r>
                      <a:endParaRPr lang="uk-UA" sz="2000" dirty="0">
                        <a:effectLst/>
                        <a:latin typeface="Times New Roman"/>
                        <a:ea typeface="Calibri"/>
                      </a:endParaRPr>
                    </a:p>
                  </a:txBody>
                  <a:tcPr marL="68580" marR="68580" marT="0" marB="0">
                    <a:lnL>
                      <a:noFill/>
                    </a:lnL>
                    <a:lnR>
                      <a:noFill/>
                    </a:lnR>
                    <a:lnT>
                      <a:noFill/>
                    </a:lnT>
                    <a:lnB>
                      <a:noFill/>
                    </a:lnB>
                    <a:solidFill>
                      <a:srgbClr val="BFBFBF"/>
                    </a:solidFill>
                  </a:tcPr>
                </a:tc>
                <a:tc>
                  <a:txBody>
                    <a:bodyPr/>
                    <a:lstStyle/>
                    <a:p>
                      <a:pPr>
                        <a:lnSpc>
                          <a:spcPct val="115000"/>
                        </a:lnSpc>
                        <a:spcAft>
                          <a:spcPts val="0"/>
                        </a:spcAft>
                      </a:pPr>
                      <a:r>
                        <a:rPr lang="en-US" sz="2000" dirty="0">
                          <a:solidFill>
                            <a:srgbClr val="000000"/>
                          </a:solidFill>
                          <a:effectLst/>
                          <a:latin typeface="Times New Roman"/>
                          <a:ea typeface="Calibri"/>
                        </a:rPr>
                        <a:t>52.8</a:t>
                      </a:r>
                      <a:endParaRPr lang="uk-UA" sz="2000" dirty="0">
                        <a:effectLst/>
                        <a:latin typeface="Times New Roman"/>
                        <a:ea typeface="Calibri"/>
                      </a:endParaRPr>
                    </a:p>
                  </a:txBody>
                  <a:tcPr marL="68580" marR="68580" marT="0" marB="0">
                    <a:lnL>
                      <a:noFill/>
                    </a:lnL>
                    <a:lnR>
                      <a:noFill/>
                    </a:lnR>
                    <a:lnT>
                      <a:noFill/>
                    </a:lnT>
                    <a:lnB>
                      <a:noFill/>
                    </a:lnB>
                    <a:solidFill>
                      <a:srgbClr val="BFBFBF"/>
                    </a:solidFill>
                  </a:tcPr>
                </a:tc>
                <a:tc>
                  <a:txBody>
                    <a:bodyPr/>
                    <a:lstStyle/>
                    <a:p>
                      <a:pPr>
                        <a:lnSpc>
                          <a:spcPct val="115000"/>
                        </a:lnSpc>
                        <a:spcAft>
                          <a:spcPts val="0"/>
                        </a:spcAft>
                      </a:pPr>
                      <a:r>
                        <a:rPr lang="en-US" sz="2000" dirty="0">
                          <a:solidFill>
                            <a:srgbClr val="000000"/>
                          </a:solidFill>
                          <a:effectLst/>
                          <a:latin typeface="Times New Roman"/>
                          <a:ea typeface="Calibri"/>
                        </a:rPr>
                        <a:t>51.8</a:t>
                      </a:r>
                      <a:endParaRPr lang="uk-UA" sz="2000" dirty="0">
                        <a:effectLst/>
                        <a:latin typeface="Times New Roman"/>
                        <a:ea typeface="Calibri"/>
                      </a:endParaRPr>
                    </a:p>
                  </a:txBody>
                  <a:tcPr marL="68580" marR="68580" marT="0" marB="0">
                    <a:lnL>
                      <a:noFill/>
                    </a:lnL>
                    <a:lnR>
                      <a:noFill/>
                    </a:lnR>
                    <a:lnT>
                      <a:noFill/>
                    </a:lnT>
                    <a:lnB>
                      <a:noFill/>
                    </a:lnB>
                    <a:solidFill>
                      <a:srgbClr val="BFBFBF"/>
                    </a:solidFill>
                  </a:tcPr>
                </a:tc>
                <a:extLst>
                  <a:ext uri="{0D108BD9-81ED-4DB2-BD59-A6C34878D82A}">
                    <a16:rowId xmlns:a16="http://schemas.microsoft.com/office/drawing/2014/main" xmlns="" val="10003"/>
                  </a:ext>
                </a:extLst>
              </a:tr>
              <a:tr h="338295">
                <a:tc>
                  <a:txBody>
                    <a:bodyPr/>
                    <a:lstStyle/>
                    <a:p>
                      <a:pPr>
                        <a:lnSpc>
                          <a:spcPct val="115000"/>
                        </a:lnSpc>
                        <a:spcAft>
                          <a:spcPts val="0"/>
                        </a:spcAft>
                      </a:pPr>
                      <a:r>
                        <a:rPr lang="en-US" sz="2000" dirty="0">
                          <a:solidFill>
                            <a:srgbClr val="000000"/>
                          </a:solidFill>
                          <a:effectLst/>
                          <a:latin typeface="Times New Roman"/>
                          <a:ea typeface="Calibri"/>
                        </a:rPr>
                        <a:t>Fairly bad</a:t>
                      </a:r>
                      <a:endParaRPr lang="uk-UA" sz="2000" dirty="0">
                        <a:effectLst/>
                        <a:latin typeface="Times New Roman"/>
                        <a:ea typeface="Calibri"/>
                      </a:endParaRPr>
                    </a:p>
                  </a:txBody>
                  <a:tcPr marL="68580" marR="68580" marT="0" marB="0">
                    <a:lnL>
                      <a:noFill/>
                    </a:lnL>
                    <a:lnR>
                      <a:noFill/>
                    </a:lnR>
                    <a:lnT>
                      <a:noFill/>
                    </a:lnT>
                    <a:lnB>
                      <a:noFill/>
                    </a:lnB>
                    <a:solidFill>
                      <a:srgbClr val="FFFFFF"/>
                    </a:solidFill>
                  </a:tcPr>
                </a:tc>
                <a:tc>
                  <a:txBody>
                    <a:bodyPr/>
                    <a:lstStyle/>
                    <a:p>
                      <a:pPr>
                        <a:lnSpc>
                          <a:spcPct val="115000"/>
                        </a:lnSpc>
                        <a:spcAft>
                          <a:spcPts val="0"/>
                        </a:spcAft>
                      </a:pPr>
                      <a:r>
                        <a:rPr lang="en-US" sz="2000">
                          <a:solidFill>
                            <a:srgbClr val="000000"/>
                          </a:solidFill>
                          <a:effectLst/>
                          <a:latin typeface="Times New Roman"/>
                          <a:ea typeface="Calibri"/>
                        </a:rPr>
                        <a:t>6.8</a:t>
                      </a:r>
                      <a:endParaRPr lang="uk-UA" sz="2000">
                        <a:effectLst/>
                        <a:latin typeface="Times New Roman"/>
                        <a:ea typeface="Calibri"/>
                      </a:endParaRPr>
                    </a:p>
                  </a:txBody>
                  <a:tcPr marL="68580" marR="68580" marT="0" marB="0">
                    <a:lnL>
                      <a:noFill/>
                    </a:lnL>
                    <a:lnR>
                      <a:noFill/>
                    </a:lnR>
                    <a:lnT>
                      <a:noFill/>
                    </a:lnT>
                    <a:lnB>
                      <a:noFill/>
                    </a:lnB>
                    <a:solidFill>
                      <a:srgbClr val="FFFFFF"/>
                    </a:solidFill>
                  </a:tcPr>
                </a:tc>
                <a:tc>
                  <a:txBody>
                    <a:bodyPr/>
                    <a:lstStyle/>
                    <a:p>
                      <a:pPr>
                        <a:lnSpc>
                          <a:spcPct val="115000"/>
                        </a:lnSpc>
                        <a:spcAft>
                          <a:spcPts val="0"/>
                        </a:spcAft>
                      </a:pPr>
                      <a:r>
                        <a:rPr lang="en-US" sz="2000">
                          <a:solidFill>
                            <a:srgbClr val="000000"/>
                          </a:solidFill>
                          <a:effectLst/>
                          <a:latin typeface="Times New Roman"/>
                          <a:ea typeface="Calibri"/>
                        </a:rPr>
                        <a:t>15.7</a:t>
                      </a:r>
                      <a:endParaRPr lang="uk-UA" sz="2000">
                        <a:effectLst/>
                        <a:latin typeface="Times New Roman"/>
                        <a:ea typeface="Calibri"/>
                      </a:endParaRPr>
                    </a:p>
                  </a:txBody>
                  <a:tcPr marL="68580" marR="68580" marT="0" marB="0">
                    <a:lnL>
                      <a:noFill/>
                    </a:lnL>
                    <a:lnR>
                      <a:noFill/>
                    </a:lnR>
                    <a:lnT>
                      <a:noFill/>
                    </a:lnT>
                    <a:lnB>
                      <a:noFill/>
                    </a:lnB>
                    <a:solidFill>
                      <a:srgbClr val="FFFFFF"/>
                    </a:solidFill>
                  </a:tcPr>
                </a:tc>
                <a:tc>
                  <a:txBody>
                    <a:bodyPr/>
                    <a:lstStyle/>
                    <a:p>
                      <a:pPr>
                        <a:lnSpc>
                          <a:spcPct val="115000"/>
                        </a:lnSpc>
                        <a:spcAft>
                          <a:spcPts val="0"/>
                        </a:spcAft>
                      </a:pPr>
                      <a:r>
                        <a:rPr lang="en-US" sz="2000" dirty="0">
                          <a:solidFill>
                            <a:srgbClr val="000000"/>
                          </a:solidFill>
                          <a:effectLst/>
                          <a:latin typeface="Times New Roman"/>
                          <a:ea typeface="Calibri"/>
                        </a:rPr>
                        <a:t>10.0</a:t>
                      </a:r>
                      <a:endParaRPr lang="uk-UA" sz="2000" dirty="0">
                        <a:effectLst/>
                        <a:latin typeface="Times New Roman"/>
                        <a:ea typeface="Calibri"/>
                      </a:endParaRPr>
                    </a:p>
                  </a:txBody>
                  <a:tcPr marL="68580" marR="68580" marT="0" marB="0">
                    <a:lnL>
                      <a:noFill/>
                    </a:lnL>
                    <a:lnR>
                      <a:noFill/>
                    </a:lnR>
                    <a:lnT>
                      <a:noFill/>
                    </a:lnT>
                    <a:lnB>
                      <a:noFill/>
                    </a:lnB>
                    <a:solidFill>
                      <a:srgbClr val="FFFFFF"/>
                    </a:solidFill>
                  </a:tcPr>
                </a:tc>
                <a:tc>
                  <a:txBody>
                    <a:bodyPr/>
                    <a:lstStyle/>
                    <a:p>
                      <a:pPr>
                        <a:lnSpc>
                          <a:spcPct val="115000"/>
                        </a:lnSpc>
                        <a:spcAft>
                          <a:spcPts val="0"/>
                        </a:spcAft>
                      </a:pPr>
                      <a:r>
                        <a:rPr lang="en-US" sz="2000" dirty="0">
                          <a:solidFill>
                            <a:srgbClr val="000000"/>
                          </a:solidFill>
                          <a:effectLst/>
                          <a:latin typeface="Times New Roman"/>
                          <a:ea typeface="Calibri"/>
                        </a:rPr>
                        <a:t>10.7</a:t>
                      </a:r>
                      <a:endParaRPr lang="uk-UA" sz="2000" dirty="0">
                        <a:effectLst/>
                        <a:latin typeface="Times New Roman"/>
                        <a:ea typeface="Calibri"/>
                      </a:endParaRPr>
                    </a:p>
                  </a:txBody>
                  <a:tcPr marL="68580" marR="68580" marT="0" marB="0">
                    <a:lnL>
                      <a:noFill/>
                    </a:lnL>
                    <a:lnR>
                      <a:noFill/>
                    </a:lnR>
                    <a:lnT>
                      <a:noFill/>
                    </a:lnT>
                    <a:lnB>
                      <a:noFill/>
                    </a:lnB>
                    <a:solidFill>
                      <a:srgbClr val="FFFFFF"/>
                    </a:solidFill>
                  </a:tcPr>
                </a:tc>
                <a:extLst>
                  <a:ext uri="{0D108BD9-81ED-4DB2-BD59-A6C34878D82A}">
                    <a16:rowId xmlns:a16="http://schemas.microsoft.com/office/drawing/2014/main" xmlns="" val="10004"/>
                  </a:ext>
                </a:extLst>
              </a:tr>
              <a:tr h="338295">
                <a:tc>
                  <a:txBody>
                    <a:bodyPr/>
                    <a:lstStyle/>
                    <a:p>
                      <a:pPr>
                        <a:lnSpc>
                          <a:spcPct val="115000"/>
                        </a:lnSpc>
                        <a:spcAft>
                          <a:spcPts val="0"/>
                        </a:spcAft>
                      </a:pPr>
                      <a:r>
                        <a:rPr lang="en-US" sz="2000" dirty="0">
                          <a:solidFill>
                            <a:srgbClr val="000000"/>
                          </a:solidFill>
                          <a:effectLst/>
                          <a:latin typeface="Times New Roman"/>
                          <a:ea typeface="Calibri"/>
                        </a:rPr>
                        <a:t>Very bad</a:t>
                      </a:r>
                      <a:endParaRPr lang="uk-UA" sz="2000" dirty="0">
                        <a:effectLst/>
                        <a:latin typeface="Times New Roman"/>
                        <a:ea typeface="Calibri"/>
                      </a:endParaRPr>
                    </a:p>
                  </a:txBody>
                  <a:tcPr marL="68580" marR="68580" marT="0" marB="0">
                    <a:lnL>
                      <a:noFill/>
                    </a:lnL>
                    <a:lnR>
                      <a:noFill/>
                    </a:lnR>
                    <a:lnT>
                      <a:noFill/>
                    </a:lnT>
                    <a:lnB>
                      <a:noFill/>
                    </a:lnB>
                    <a:solidFill>
                      <a:srgbClr val="FFFFFF"/>
                    </a:solidFill>
                  </a:tcPr>
                </a:tc>
                <a:tc>
                  <a:txBody>
                    <a:bodyPr/>
                    <a:lstStyle/>
                    <a:p>
                      <a:pPr>
                        <a:lnSpc>
                          <a:spcPct val="115000"/>
                        </a:lnSpc>
                        <a:spcAft>
                          <a:spcPts val="0"/>
                        </a:spcAft>
                      </a:pPr>
                      <a:r>
                        <a:rPr lang="en-US" sz="2000">
                          <a:solidFill>
                            <a:srgbClr val="000000"/>
                          </a:solidFill>
                          <a:effectLst/>
                          <a:latin typeface="Times New Roman"/>
                          <a:ea typeface="Calibri"/>
                        </a:rPr>
                        <a:t>2.7</a:t>
                      </a:r>
                      <a:endParaRPr lang="uk-UA" sz="2000">
                        <a:effectLst/>
                        <a:latin typeface="Times New Roman"/>
                        <a:ea typeface="Calibri"/>
                      </a:endParaRPr>
                    </a:p>
                  </a:txBody>
                  <a:tcPr marL="68580" marR="68580" marT="0" marB="0">
                    <a:lnL>
                      <a:noFill/>
                    </a:lnL>
                    <a:lnR>
                      <a:noFill/>
                    </a:lnR>
                    <a:lnT>
                      <a:noFill/>
                    </a:lnT>
                    <a:lnB>
                      <a:noFill/>
                    </a:lnB>
                    <a:solidFill>
                      <a:srgbClr val="FFFFFF"/>
                    </a:solidFill>
                  </a:tcPr>
                </a:tc>
                <a:tc>
                  <a:txBody>
                    <a:bodyPr/>
                    <a:lstStyle/>
                    <a:p>
                      <a:pPr>
                        <a:lnSpc>
                          <a:spcPct val="115000"/>
                        </a:lnSpc>
                        <a:spcAft>
                          <a:spcPts val="0"/>
                        </a:spcAft>
                      </a:pPr>
                      <a:r>
                        <a:rPr lang="en-US" sz="2000">
                          <a:solidFill>
                            <a:srgbClr val="000000"/>
                          </a:solidFill>
                          <a:effectLst/>
                          <a:latin typeface="Times New Roman"/>
                          <a:ea typeface="Calibri"/>
                        </a:rPr>
                        <a:t>5.0</a:t>
                      </a:r>
                      <a:endParaRPr lang="uk-UA" sz="2000">
                        <a:effectLst/>
                        <a:latin typeface="Times New Roman"/>
                        <a:ea typeface="Calibri"/>
                      </a:endParaRPr>
                    </a:p>
                  </a:txBody>
                  <a:tcPr marL="68580" marR="68580" marT="0" marB="0">
                    <a:lnL>
                      <a:noFill/>
                    </a:lnL>
                    <a:lnR>
                      <a:noFill/>
                    </a:lnR>
                    <a:lnT>
                      <a:noFill/>
                    </a:lnT>
                    <a:lnB>
                      <a:noFill/>
                    </a:lnB>
                    <a:solidFill>
                      <a:srgbClr val="FFFFFF"/>
                    </a:solidFill>
                  </a:tcPr>
                </a:tc>
                <a:tc>
                  <a:txBody>
                    <a:bodyPr/>
                    <a:lstStyle/>
                    <a:p>
                      <a:pPr>
                        <a:lnSpc>
                          <a:spcPct val="115000"/>
                        </a:lnSpc>
                        <a:spcAft>
                          <a:spcPts val="0"/>
                        </a:spcAft>
                      </a:pPr>
                      <a:r>
                        <a:rPr lang="en-US" sz="2000" dirty="0">
                          <a:solidFill>
                            <a:srgbClr val="000000"/>
                          </a:solidFill>
                          <a:effectLst/>
                          <a:latin typeface="Times New Roman"/>
                          <a:ea typeface="Calibri"/>
                        </a:rPr>
                        <a:t>5.5</a:t>
                      </a:r>
                      <a:endParaRPr lang="uk-UA" sz="2000" dirty="0">
                        <a:effectLst/>
                        <a:latin typeface="Times New Roman"/>
                        <a:ea typeface="Calibri"/>
                      </a:endParaRPr>
                    </a:p>
                  </a:txBody>
                  <a:tcPr marL="68580" marR="68580" marT="0" marB="0">
                    <a:lnL>
                      <a:noFill/>
                    </a:lnL>
                    <a:lnR>
                      <a:noFill/>
                    </a:lnR>
                    <a:lnT>
                      <a:noFill/>
                    </a:lnT>
                    <a:lnB>
                      <a:noFill/>
                    </a:lnB>
                    <a:solidFill>
                      <a:srgbClr val="FFFFFF"/>
                    </a:solidFill>
                  </a:tcPr>
                </a:tc>
                <a:tc>
                  <a:txBody>
                    <a:bodyPr/>
                    <a:lstStyle/>
                    <a:p>
                      <a:pPr>
                        <a:lnSpc>
                          <a:spcPct val="115000"/>
                        </a:lnSpc>
                        <a:spcAft>
                          <a:spcPts val="0"/>
                        </a:spcAft>
                      </a:pPr>
                      <a:r>
                        <a:rPr lang="en-US" sz="2000" dirty="0">
                          <a:solidFill>
                            <a:srgbClr val="000000"/>
                          </a:solidFill>
                          <a:effectLst/>
                          <a:latin typeface="Times New Roman"/>
                          <a:ea typeface="Calibri"/>
                        </a:rPr>
                        <a:t>2.9</a:t>
                      </a:r>
                      <a:endParaRPr lang="uk-UA" sz="2000" dirty="0">
                        <a:effectLst/>
                        <a:latin typeface="Times New Roman"/>
                        <a:ea typeface="Calibri"/>
                      </a:endParaRPr>
                    </a:p>
                  </a:txBody>
                  <a:tcPr marL="68580" marR="68580" marT="0" marB="0">
                    <a:lnL>
                      <a:noFill/>
                    </a:lnL>
                    <a:lnR>
                      <a:noFill/>
                    </a:lnR>
                    <a:lnT>
                      <a:noFill/>
                    </a:lnT>
                    <a:lnB>
                      <a:noFill/>
                    </a:lnB>
                    <a:solidFill>
                      <a:srgbClr val="FFFFFF"/>
                    </a:solidFill>
                  </a:tcPr>
                </a:tc>
                <a:extLst>
                  <a:ext uri="{0D108BD9-81ED-4DB2-BD59-A6C34878D82A}">
                    <a16:rowId xmlns:a16="http://schemas.microsoft.com/office/drawing/2014/main" xmlns="" val="10005"/>
                  </a:ext>
                </a:extLst>
              </a:tr>
              <a:tr h="338295">
                <a:tc>
                  <a:txBody>
                    <a:bodyPr/>
                    <a:lstStyle/>
                    <a:p>
                      <a:pPr>
                        <a:lnSpc>
                          <a:spcPct val="115000"/>
                        </a:lnSpc>
                        <a:spcAft>
                          <a:spcPts val="0"/>
                        </a:spcAft>
                      </a:pPr>
                      <a:r>
                        <a:rPr lang="en-US" sz="2000" dirty="0">
                          <a:solidFill>
                            <a:srgbClr val="000000"/>
                          </a:solidFill>
                          <a:effectLst/>
                          <a:latin typeface="Times New Roman"/>
                          <a:ea typeface="Calibri"/>
                        </a:rPr>
                        <a:t>(N)</a:t>
                      </a:r>
                      <a:endParaRPr lang="uk-UA" sz="2000" dirty="0">
                        <a:effectLst/>
                        <a:latin typeface="Times New Roman"/>
                        <a:ea typeface="Calibri"/>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2000">
                          <a:solidFill>
                            <a:srgbClr val="000000"/>
                          </a:solidFill>
                          <a:effectLst/>
                          <a:latin typeface="Times New Roman"/>
                          <a:ea typeface="Calibri"/>
                        </a:rPr>
                        <a:t>(353)</a:t>
                      </a:r>
                      <a:endParaRPr lang="uk-UA" sz="2000">
                        <a:effectLst/>
                        <a:latin typeface="Times New Roman"/>
                        <a:ea typeface="Calibri"/>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2000" dirty="0">
                          <a:solidFill>
                            <a:srgbClr val="000000"/>
                          </a:solidFill>
                          <a:effectLst/>
                          <a:latin typeface="Times New Roman"/>
                          <a:ea typeface="Calibri"/>
                        </a:rPr>
                        <a:t>(314)</a:t>
                      </a:r>
                      <a:endParaRPr lang="uk-UA" sz="2000" dirty="0">
                        <a:effectLst/>
                        <a:latin typeface="Times New Roman"/>
                        <a:ea typeface="Calibri"/>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2000">
                          <a:solidFill>
                            <a:srgbClr val="000000"/>
                          </a:solidFill>
                          <a:effectLst/>
                          <a:latin typeface="Times New Roman"/>
                          <a:ea typeface="Calibri"/>
                        </a:rPr>
                        <a:t>(440)</a:t>
                      </a:r>
                      <a:endParaRPr lang="uk-UA" sz="2000">
                        <a:effectLst/>
                        <a:latin typeface="Times New Roman"/>
                        <a:ea typeface="Calibri"/>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2000" dirty="0">
                          <a:solidFill>
                            <a:srgbClr val="000000"/>
                          </a:solidFill>
                          <a:effectLst/>
                          <a:latin typeface="Times New Roman"/>
                          <a:ea typeface="Calibri"/>
                        </a:rPr>
                        <a:t>(393)</a:t>
                      </a:r>
                      <a:endParaRPr lang="uk-UA" sz="2000" dirty="0">
                        <a:effectLst/>
                        <a:latin typeface="Times New Roman"/>
                        <a:ea typeface="Calibri"/>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513603420"/>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Mixed authority beliefs </a:t>
            </a:r>
            <a:endParaRPr lang="uk-UA" dirty="0"/>
          </a:p>
        </p:txBody>
      </p:sp>
      <p:sp>
        <p:nvSpPr>
          <p:cNvPr id="3" name="Объект 2"/>
          <p:cNvSpPr>
            <a:spLocks noGrp="1"/>
          </p:cNvSpPr>
          <p:nvPr>
            <p:ph idx="1"/>
          </p:nvPr>
        </p:nvSpPr>
        <p:spPr>
          <a:xfrm>
            <a:off x="433753" y="1336431"/>
            <a:ext cx="8229600" cy="5189113"/>
          </a:xfrm>
        </p:spPr>
        <p:txBody>
          <a:bodyPr/>
          <a:lstStyle/>
          <a:p>
            <a:pPr>
              <a:buFont typeface="Wingdings" panose="05000000000000000000" pitchFamily="2" charset="2"/>
              <a:buChar char="§"/>
            </a:pPr>
            <a:r>
              <a:rPr lang="en-US" sz="2000" b="0" kern="1200" dirty="0">
                <a:solidFill>
                  <a:schemeClr val="accent6"/>
                </a:solidFill>
                <a:latin typeface="+mn-lt"/>
              </a:rPr>
              <a:t>Ukrainians, like many other post-communist nations, perceive democracy as compatible with the idea of a strong leader</a:t>
            </a:r>
          </a:p>
          <a:p>
            <a:pPr>
              <a:buFont typeface="Wingdings" panose="05000000000000000000" pitchFamily="2" charset="2"/>
              <a:buChar char="§"/>
            </a:pPr>
            <a:endParaRPr lang="en-US" sz="2000" b="0" kern="1200" dirty="0">
              <a:solidFill>
                <a:schemeClr val="accent6"/>
              </a:solidFill>
              <a:latin typeface="+mn-lt"/>
            </a:endParaRPr>
          </a:p>
          <a:p>
            <a:pPr>
              <a:buFont typeface="Wingdings" panose="05000000000000000000" pitchFamily="2" charset="2"/>
              <a:buChar char="§"/>
            </a:pPr>
            <a:r>
              <a:rPr lang="en-US" sz="2000" b="0" kern="1200" dirty="0">
                <a:solidFill>
                  <a:schemeClr val="accent6"/>
                </a:solidFill>
                <a:latin typeface="+mn-lt"/>
              </a:rPr>
              <a:t>It is an example of how paternalistic attitudes produce delegative understanding of democracy in hybrid regimes</a:t>
            </a:r>
          </a:p>
          <a:p>
            <a:pPr>
              <a:buFont typeface="Wingdings" panose="05000000000000000000" pitchFamily="2" charset="2"/>
              <a:buChar char="§"/>
            </a:pPr>
            <a:endParaRPr lang="en-US" sz="2000" b="0" kern="1200" dirty="0">
              <a:solidFill>
                <a:schemeClr val="accent6"/>
              </a:solidFill>
              <a:latin typeface="+mn-lt"/>
            </a:endParaRPr>
          </a:p>
          <a:p>
            <a:pPr>
              <a:buFont typeface="Wingdings" panose="05000000000000000000" pitchFamily="2" charset="2"/>
              <a:buChar char="§"/>
            </a:pPr>
            <a:r>
              <a:rPr lang="en-US" sz="2000" b="0" kern="1200" dirty="0">
                <a:solidFill>
                  <a:schemeClr val="accent6"/>
                </a:solidFill>
                <a:latin typeface="+mn-lt"/>
              </a:rPr>
              <a:t>Delegative democracy is a term used to describe newly established democracies where a president or prime-minister has a free rein to act and justify his or her acts in the name of the people. </a:t>
            </a:r>
          </a:p>
          <a:p>
            <a:pPr>
              <a:buFont typeface="Wingdings" panose="05000000000000000000" pitchFamily="2" charset="2"/>
              <a:buChar char="§"/>
            </a:pPr>
            <a:endParaRPr lang="en-US" sz="2000" b="0" kern="1200" dirty="0">
              <a:solidFill>
                <a:schemeClr val="accent6"/>
              </a:solidFill>
              <a:latin typeface="+mn-lt"/>
            </a:endParaRPr>
          </a:p>
          <a:p>
            <a:pPr>
              <a:buFont typeface="Wingdings" panose="05000000000000000000" pitchFamily="2" charset="2"/>
              <a:buChar char="§"/>
            </a:pPr>
            <a:r>
              <a:rPr lang="en-US" sz="2000" b="0" kern="1200" dirty="0">
                <a:solidFill>
                  <a:schemeClr val="accent6"/>
                </a:solidFill>
                <a:latin typeface="+mn-lt"/>
              </a:rPr>
              <a:t>It is an opposite to representative democracy, where government is accountable to the people</a:t>
            </a:r>
          </a:p>
          <a:p>
            <a:endParaRPr lang="en-US" sz="2000" b="0" dirty="0">
              <a:solidFill>
                <a:schemeClr val="accent6">
                  <a:lumMod val="75000"/>
                </a:schemeClr>
              </a:solidFill>
              <a:latin typeface="+mn-lt"/>
            </a:endParaRPr>
          </a:p>
          <a:p>
            <a:endParaRPr lang="en-US" dirty="0"/>
          </a:p>
          <a:p>
            <a:endParaRPr lang="uk-UA" dirty="0"/>
          </a:p>
        </p:txBody>
      </p:sp>
    </p:spTree>
    <p:extLst>
      <p:ext uri="{BB962C8B-B14F-4D97-AF65-F5344CB8AC3E}">
        <p14:creationId xmlns:p14="http://schemas.microsoft.com/office/powerpoint/2010/main" val="2785913690"/>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Liberal versus Authoritarian </a:t>
            </a:r>
            <a:r>
              <a:rPr lang="en-US" dirty="0" smtClean="0"/>
              <a:t>notions </a:t>
            </a:r>
            <a:r>
              <a:rPr lang="en-US" dirty="0"/>
              <a:t>of democracy in Ukraine</a:t>
            </a:r>
            <a:endParaRPr lang="uk-UA" dirty="0"/>
          </a:p>
        </p:txBody>
      </p:sp>
      <p:sp>
        <p:nvSpPr>
          <p:cNvPr id="4" name="Объект 2">
            <a:extLst>
              <a:ext uri="{FF2B5EF4-FFF2-40B4-BE49-F238E27FC236}">
                <a16:creationId xmlns:a16="http://schemas.microsoft.com/office/drawing/2014/main" xmlns="" id="{844F976D-4DDB-4FA3-A9D9-C8477BA6B4FD}"/>
              </a:ext>
            </a:extLst>
          </p:cNvPr>
          <p:cNvSpPr txBox="1">
            <a:spLocks/>
          </p:cNvSpPr>
          <p:nvPr/>
        </p:nvSpPr>
        <p:spPr>
          <a:xfrm>
            <a:off x="457200" y="1172309"/>
            <a:ext cx="8229600" cy="4944330"/>
          </a:xfrm>
          <a:prstGeom prst="rect">
            <a:avLst/>
          </a:prstGeom>
        </p:spPr>
        <p:txBody>
          <a:bodyPr>
            <a:normAutofit fontScale="92500" lnSpcReduction="10000"/>
          </a:bodyPr>
          <a:lstStyle>
            <a:lvl1pPr marL="342900" indent="-342900" algn="l" rtl="0" eaLnBrk="1" fontAlgn="base" hangingPunct="1">
              <a:spcBef>
                <a:spcPct val="20000"/>
              </a:spcBef>
              <a:spcAft>
                <a:spcPct val="0"/>
              </a:spcAft>
              <a:defRPr b="1">
                <a:solidFill>
                  <a:schemeClr val="tx1"/>
                </a:solidFill>
                <a:effectLst/>
                <a:latin typeface="+mj-lt"/>
                <a:ea typeface="+mn-ea"/>
                <a:cs typeface="+mn-cs"/>
              </a:defRPr>
            </a:lvl1pPr>
            <a:lvl2pPr marL="742950" indent="-285750" algn="l" rtl="0" eaLnBrk="1" fontAlgn="base" hangingPunct="1">
              <a:spcBef>
                <a:spcPct val="20000"/>
              </a:spcBef>
              <a:spcAft>
                <a:spcPct val="0"/>
              </a:spcAft>
              <a:buFont typeface="Wingdings" pitchFamily="2" charset="2"/>
              <a:buChar char="ü"/>
              <a:defRPr sz="1600" b="1">
                <a:solidFill>
                  <a:srgbClr val="5B5B5B"/>
                </a:solidFill>
                <a:effectLst/>
                <a:latin typeface="+mj-lt"/>
              </a:defRPr>
            </a:lvl2pPr>
            <a:lvl3pPr marL="1143000" indent="-228600" algn="l" rtl="0" eaLnBrk="1" fontAlgn="base" hangingPunct="1">
              <a:spcBef>
                <a:spcPct val="20000"/>
              </a:spcBef>
              <a:spcAft>
                <a:spcPct val="0"/>
              </a:spcAft>
              <a:buFont typeface="Arial" charset="0"/>
              <a:buChar char="•"/>
              <a:defRPr sz="1400" b="1">
                <a:solidFill>
                  <a:srgbClr val="5B5B5B"/>
                </a:solidFill>
                <a:effectLst/>
                <a:latin typeface="+mj-lt"/>
              </a:defRPr>
            </a:lvl3pPr>
            <a:lvl4pPr marL="1600200" indent="-228600" algn="l" rtl="0" eaLnBrk="1" fontAlgn="base" hangingPunct="1">
              <a:spcBef>
                <a:spcPct val="20000"/>
              </a:spcBef>
              <a:spcAft>
                <a:spcPct val="0"/>
              </a:spcAft>
              <a:buChar char="–"/>
              <a:defRPr sz="1200">
                <a:solidFill>
                  <a:srgbClr val="5B5B5B"/>
                </a:solidFill>
                <a:effectLst/>
                <a:latin typeface="+mj-lt"/>
              </a:defRPr>
            </a:lvl4pPr>
            <a:lvl5pPr marL="2057400" indent="-228600" algn="l" rtl="0" eaLnBrk="1" fontAlgn="base" hangingPunct="1">
              <a:spcBef>
                <a:spcPct val="20000"/>
              </a:spcBef>
              <a:spcAft>
                <a:spcPct val="0"/>
              </a:spcAft>
              <a:buChar char="»"/>
              <a:defRPr sz="1200">
                <a:solidFill>
                  <a:srgbClr val="5B5B5B"/>
                </a:solidFill>
                <a:effectLst/>
                <a:latin typeface="+mj-lt"/>
              </a:defRPr>
            </a:lvl5pPr>
            <a:lvl6pPr marL="2514600" indent="-228600" algn="l" rtl="0" eaLnBrk="1" fontAlgn="base" hangingPunct="1">
              <a:spcBef>
                <a:spcPct val="20000"/>
              </a:spcBef>
              <a:spcAft>
                <a:spcPct val="0"/>
              </a:spcAft>
              <a:buChar char="»"/>
              <a:defRPr sz="1200">
                <a:solidFill>
                  <a:srgbClr val="003399"/>
                </a:solidFill>
                <a:latin typeface="+mn-lt"/>
              </a:defRPr>
            </a:lvl6pPr>
            <a:lvl7pPr marL="2971800" indent="-228600" algn="l" rtl="0" eaLnBrk="1" fontAlgn="base" hangingPunct="1">
              <a:spcBef>
                <a:spcPct val="20000"/>
              </a:spcBef>
              <a:spcAft>
                <a:spcPct val="0"/>
              </a:spcAft>
              <a:buChar char="»"/>
              <a:defRPr sz="1200">
                <a:solidFill>
                  <a:srgbClr val="003399"/>
                </a:solidFill>
                <a:latin typeface="+mn-lt"/>
              </a:defRPr>
            </a:lvl7pPr>
            <a:lvl8pPr marL="3429000" indent="-228600" algn="l" rtl="0" eaLnBrk="1" fontAlgn="base" hangingPunct="1">
              <a:spcBef>
                <a:spcPct val="20000"/>
              </a:spcBef>
              <a:spcAft>
                <a:spcPct val="0"/>
              </a:spcAft>
              <a:buChar char="»"/>
              <a:defRPr sz="1200">
                <a:solidFill>
                  <a:srgbClr val="003399"/>
                </a:solidFill>
                <a:latin typeface="+mn-lt"/>
              </a:defRPr>
            </a:lvl8pPr>
            <a:lvl9pPr marL="3886200" indent="-228600" algn="l" rtl="0" eaLnBrk="1" fontAlgn="base" hangingPunct="1">
              <a:spcBef>
                <a:spcPct val="20000"/>
              </a:spcBef>
              <a:spcAft>
                <a:spcPct val="0"/>
              </a:spcAft>
              <a:buChar char="»"/>
              <a:defRPr sz="1200">
                <a:solidFill>
                  <a:srgbClr val="003399"/>
                </a:solidFill>
                <a:latin typeface="+mn-lt"/>
              </a:defRPr>
            </a:lvl9pPr>
          </a:lstStyle>
          <a:p>
            <a:pPr>
              <a:buFont typeface="Wingdings" panose="05000000000000000000" pitchFamily="2" charset="2"/>
              <a:buChar char="§"/>
            </a:pPr>
            <a:endParaRPr lang="en-US" sz="2000" b="0" dirty="0">
              <a:solidFill>
                <a:schemeClr val="accent6"/>
              </a:solidFill>
              <a:latin typeface="+mn-lt"/>
            </a:endParaRPr>
          </a:p>
          <a:p>
            <a:pPr>
              <a:buFont typeface="Wingdings" panose="05000000000000000000" pitchFamily="2" charset="2"/>
              <a:buChar char="§"/>
            </a:pPr>
            <a:r>
              <a:rPr lang="en-US" sz="2000" b="0" dirty="0">
                <a:solidFill>
                  <a:schemeClr val="accent6"/>
                </a:solidFill>
                <a:latin typeface="+mn-lt"/>
              </a:rPr>
              <a:t>An opposite pattern – the support of democracy in non-democratic regimes</a:t>
            </a:r>
          </a:p>
          <a:p>
            <a:pPr>
              <a:buFont typeface="Wingdings" panose="05000000000000000000" pitchFamily="2" charset="2"/>
              <a:buChar char="§"/>
            </a:pPr>
            <a:r>
              <a:rPr lang="en-US" sz="2000" b="0" dirty="0">
                <a:solidFill>
                  <a:schemeClr val="accent6"/>
                </a:solidFill>
                <a:latin typeface="+mn-lt"/>
              </a:rPr>
              <a:t>People express their support for democracy, but reverse its meaning.</a:t>
            </a:r>
          </a:p>
          <a:p>
            <a:pPr>
              <a:buFont typeface="Wingdings" panose="05000000000000000000" pitchFamily="2" charset="2"/>
              <a:buChar char="§"/>
            </a:pPr>
            <a:r>
              <a:rPr lang="en-US" sz="2000" b="0" dirty="0">
                <a:solidFill>
                  <a:schemeClr val="accent6"/>
                </a:solidFill>
                <a:latin typeface="+mn-lt"/>
              </a:rPr>
              <a:t>To resolve this paradox Helen Kirsch and Christian </a:t>
            </a:r>
            <a:r>
              <a:rPr lang="en-US" sz="2000" b="0" dirty="0" err="1">
                <a:solidFill>
                  <a:schemeClr val="accent6"/>
                </a:solidFill>
                <a:latin typeface="+mn-lt"/>
              </a:rPr>
              <a:t>Welzel</a:t>
            </a:r>
            <a:r>
              <a:rPr lang="en-US" sz="2000" b="0" dirty="0">
                <a:solidFill>
                  <a:schemeClr val="accent6"/>
                </a:solidFill>
                <a:latin typeface="+mn-lt"/>
              </a:rPr>
              <a:t> (2018) suggested to differentiate between liberal and authoritarian notions of democracy.  </a:t>
            </a:r>
          </a:p>
          <a:p>
            <a:pPr>
              <a:buFont typeface="Wingdings" panose="05000000000000000000" pitchFamily="2" charset="2"/>
              <a:buChar char="§"/>
            </a:pPr>
            <a:r>
              <a:rPr lang="en-US" sz="2000" b="0" dirty="0">
                <a:solidFill>
                  <a:schemeClr val="accent6"/>
                </a:solidFill>
                <a:latin typeface="+mn-lt"/>
              </a:rPr>
              <a:t>LND score is twice higher than that of AND (0.82 to 0.41 respectively) while emancipative values score is positive and growing from 0.38 in the 5th wave to 0.40 in the 6th wave (on the scale from    – 1.60 to +2.80)</a:t>
            </a:r>
          </a:p>
          <a:p>
            <a:pPr>
              <a:buFont typeface="Wingdings" panose="05000000000000000000" pitchFamily="2" charset="2"/>
              <a:buChar char="§"/>
            </a:pPr>
            <a:r>
              <a:rPr lang="en-US" sz="2000" b="0" dirty="0">
                <a:solidFill>
                  <a:schemeClr val="accent6"/>
                </a:solidFill>
                <a:latin typeface="+mn-lt"/>
              </a:rPr>
              <a:t>This figures signify that Ukrainians (a) share mixed – liberal and authoritarian notions of democracy, but (b) the former prevail and is supported by the positive score of emancipative </a:t>
            </a:r>
            <a:r>
              <a:rPr lang="en-US" sz="2000" b="0" dirty="0" smtClean="0">
                <a:solidFill>
                  <a:schemeClr val="accent6"/>
                </a:solidFill>
                <a:latin typeface="+mn-lt"/>
              </a:rPr>
              <a:t>values. </a:t>
            </a:r>
          </a:p>
          <a:p>
            <a:pPr>
              <a:buFont typeface="Wingdings" panose="05000000000000000000" pitchFamily="2" charset="2"/>
              <a:buChar char="§"/>
            </a:pPr>
            <a:r>
              <a:rPr lang="en-US" sz="2200" b="0" dirty="0" smtClean="0">
                <a:solidFill>
                  <a:schemeClr val="accent6">
                    <a:lumMod val="75000"/>
                  </a:schemeClr>
                </a:solidFill>
                <a:latin typeface="+mn-lt"/>
              </a:rPr>
              <a:t>This </a:t>
            </a:r>
            <a:r>
              <a:rPr lang="en-US" sz="2200" b="0" dirty="0">
                <a:solidFill>
                  <a:schemeClr val="accent6">
                    <a:lumMod val="75000"/>
                  </a:schemeClr>
                </a:solidFill>
                <a:latin typeface="+mn-lt"/>
              </a:rPr>
              <a:t>suggests that the prevalence of democratic beliefs would press the regime to increase, but not to limit the supply of democracy</a:t>
            </a:r>
          </a:p>
        </p:txBody>
      </p:sp>
    </p:spTree>
    <p:extLst>
      <p:ext uri="{BB962C8B-B14F-4D97-AF65-F5344CB8AC3E}">
        <p14:creationId xmlns:p14="http://schemas.microsoft.com/office/powerpoint/2010/main" val="1878822063"/>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Factors</a:t>
            </a:r>
            <a:r>
              <a:rPr lang="pl-PL" dirty="0"/>
              <a:t> </a:t>
            </a:r>
            <a:r>
              <a:rPr lang="en-US" dirty="0"/>
              <a:t>preventing</a:t>
            </a:r>
            <a:r>
              <a:rPr lang="pl-PL" dirty="0"/>
              <a:t> the </a:t>
            </a:r>
            <a:r>
              <a:rPr lang="en-US" dirty="0"/>
              <a:t>emergence of authoritarianism in Ukraine</a:t>
            </a:r>
            <a:endParaRPr lang="uk-UA" dirty="0"/>
          </a:p>
        </p:txBody>
      </p:sp>
      <p:sp>
        <p:nvSpPr>
          <p:cNvPr id="4" name="Объект 2">
            <a:extLst>
              <a:ext uri="{FF2B5EF4-FFF2-40B4-BE49-F238E27FC236}">
                <a16:creationId xmlns:a16="http://schemas.microsoft.com/office/drawing/2014/main" xmlns="" id="{DC8FE5CE-424E-4F3E-9ABE-1D135A265861}"/>
              </a:ext>
            </a:extLst>
          </p:cNvPr>
          <p:cNvSpPr txBox="1">
            <a:spLocks/>
          </p:cNvSpPr>
          <p:nvPr/>
        </p:nvSpPr>
        <p:spPr>
          <a:xfrm>
            <a:off x="457200" y="1581150"/>
            <a:ext cx="8229600" cy="4525963"/>
          </a:xfrm>
          <a:prstGeom prst="rect">
            <a:avLst/>
          </a:prstGeom>
        </p:spPr>
        <p:txBody>
          <a:bodyPr>
            <a:normAutofit/>
          </a:bodyPr>
          <a:lstStyle>
            <a:lvl1pPr marL="342900" indent="-342900" algn="l" rtl="0" eaLnBrk="1" fontAlgn="base" hangingPunct="1">
              <a:spcBef>
                <a:spcPct val="20000"/>
              </a:spcBef>
              <a:spcAft>
                <a:spcPct val="0"/>
              </a:spcAft>
              <a:defRPr b="1">
                <a:solidFill>
                  <a:schemeClr val="tx1"/>
                </a:solidFill>
                <a:effectLst/>
                <a:latin typeface="+mj-lt"/>
                <a:ea typeface="+mn-ea"/>
                <a:cs typeface="+mn-cs"/>
              </a:defRPr>
            </a:lvl1pPr>
            <a:lvl2pPr marL="742950" indent="-285750" algn="l" rtl="0" eaLnBrk="1" fontAlgn="base" hangingPunct="1">
              <a:spcBef>
                <a:spcPct val="20000"/>
              </a:spcBef>
              <a:spcAft>
                <a:spcPct val="0"/>
              </a:spcAft>
              <a:buFont typeface="Wingdings" pitchFamily="2" charset="2"/>
              <a:buChar char="ü"/>
              <a:defRPr sz="1600" b="1">
                <a:solidFill>
                  <a:srgbClr val="5B5B5B"/>
                </a:solidFill>
                <a:effectLst/>
                <a:latin typeface="+mj-lt"/>
              </a:defRPr>
            </a:lvl2pPr>
            <a:lvl3pPr marL="1143000" indent="-228600" algn="l" rtl="0" eaLnBrk="1" fontAlgn="base" hangingPunct="1">
              <a:spcBef>
                <a:spcPct val="20000"/>
              </a:spcBef>
              <a:spcAft>
                <a:spcPct val="0"/>
              </a:spcAft>
              <a:buFont typeface="Arial" charset="0"/>
              <a:buChar char="•"/>
              <a:defRPr sz="1400" b="1">
                <a:solidFill>
                  <a:srgbClr val="5B5B5B"/>
                </a:solidFill>
                <a:effectLst/>
                <a:latin typeface="+mj-lt"/>
              </a:defRPr>
            </a:lvl3pPr>
            <a:lvl4pPr marL="1600200" indent="-228600" algn="l" rtl="0" eaLnBrk="1" fontAlgn="base" hangingPunct="1">
              <a:spcBef>
                <a:spcPct val="20000"/>
              </a:spcBef>
              <a:spcAft>
                <a:spcPct val="0"/>
              </a:spcAft>
              <a:buChar char="–"/>
              <a:defRPr sz="1200">
                <a:solidFill>
                  <a:srgbClr val="5B5B5B"/>
                </a:solidFill>
                <a:effectLst/>
                <a:latin typeface="+mj-lt"/>
              </a:defRPr>
            </a:lvl4pPr>
            <a:lvl5pPr marL="2057400" indent="-228600" algn="l" rtl="0" eaLnBrk="1" fontAlgn="base" hangingPunct="1">
              <a:spcBef>
                <a:spcPct val="20000"/>
              </a:spcBef>
              <a:spcAft>
                <a:spcPct val="0"/>
              </a:spcAft>
              <a:buChar char="»"/>
              <a:defRPr sz="1200">
                <a:solidFill>
                  <a:srgbClr val="5B5B5B"/>
                </a:solidFill>
                <a:effectLst/>
                <a:latin typeface="+mj-lt"/>
              </a:defRPr>
            </a:lvl5pPr>
            <a:lvl6pPr marL="2514600" indent="-228600" algn="l" rtl="0" eaLnBrk="1" fontAlgn="base" hangingPunct="1">
              <a:spcBef>
                <a:spcPct val="20000"/>
              </a:spcBef>
              <a:spcAft>
                <a:spcPct val="0"/>
              </a:spcAft>
              <a:buChar char="»"/>
              <a:defRPr sz="1200">
                <a:solidFill>
                  <a:srgbClr val="003399"/>
                </a:solidFill>
                <a:latin typeface="+mn-lt"/>
              </a:defRPr>
            </a:lvl6pPr>
            <a:lvl7pPr marL="2971800" indent="-228600" algn="l" rtl="0" eaLnBrk="1" fontAlgn="base" hangingPunct="1">
              <a:spcBef>
                <a:spcPct val="20000"/>
              </a:spcBef>
              <a:spcAft>
                <a:spcPct val="0"/>
              </a:spcAft>
              <a:buChar char="»"/>
              <a:defRPr sz="1200">
                <a:solidFill>
                  <a:srgbClr val="003399"/>
                </a:solidFill>
                <a:latin typeface="+mn-lt"/>
              </a:defRPr>
            </a:lvl7pPr>
            <a:lvl8pPr marL="3429000" indent="-228600" algn="l" rtl="0" eaLnBrk="1" fontAlgn="base" hangingPunct="1">
              <a:spcBef>
                <a:spcPct val="20000"/>
              </a:spcBef>
              <a:spcAft>
                <a:spcPct val="0"/>
              </a:spcAft>
              <a:buChar char="»"/>
              <a:defRPr sz="1200">
                <a:solidFill>
                  <a:srgbClr val="003399"/>
                </a:solidFill>
                <a:latin typeface="+mn-lt"/>
              </a:defRPr>
            </a:lvl8pPr>
            <a:lvl9pPr marL="3886200" indent="-228600" algn="l" rtl="0" eaLnBrk="1" fontAlgn="base" hangingPunct="1">
              <a:spcBef>
                <a:spcPct val="20000"/>
              </a:spcBef>
              <a:spcAft>
                <a:spcPct val="0"/>
              </a:spcAft>
              <a:buChar char="»"/>
              <a:defRPr sz="1200">
                <a:solidFill>
                  <a:srgbClr val="003399"/>
                </a:solidFill>
                <a:latin typeface="+mn-lt"/>
              </a:defRPr>
            </a:lvl9pPr>
          </a:lstStyle>
          <a:p>
            <a:pPr>
              <a:buFont typeface="Wingdings" panose="05000000000000000000" pitchFamily="2" charset="2"/>
              <a:buChar char="§"/>
            </a:pPr>
            <a:r>
              <a:rPr lang="en-US" sz="2000" b="0" dirty="0">
                <a:solidFill>
                  <a:schemeClr val="accent6"/>
                </a:solidFill>
                <a:latin typeface="+mn-lt"/>
              </a:rPr>
              <a:t>Structural: poor leadership legitimacy, poor economy performance, regional polarization, weak state repressive capacity, the relative weakness of the ‘party of power’, fragmented elite structure, the growing linkage with the West.</a:t>
            </a:r>
            <a:br>
              <a:rPr lang="en-US" sz="2000" b="0" dirty="0">
                <a:solidFill>
                  <a:schemeClr val="accent6"/>
                </a:solidFill>
                <a:latin typeface="+mn-lt"/>
              </a:rPr>
            </a:br>
            <a:endParaRPr lang="en-US" sz="2000" b="0" dirty="0">
              <a:solidFill>
                <a:schemeClr val="accent6"/>
              </a:solidFill>
              <a:latin typeface="+mn-lt"/>
            </a:endParaRPr>
          </a:p>
          <a:p>
            <a:pPr>
              <a:buFont typeface="Wingdings" panose="05000000000000000000" pitchFamily="2" charset="2"/>
              <a:buChar char="§"/>
            </a:pPr>
            <a:r>
              <a:rPr lang="en-US" sz="2000" b="0" dirty="0">
                <a:solidFill>
                  <a:schemeClr val="accent6"/>
                </a:solidFill>
                <a:latin typeface="+mn-lt"/>
              </a:rPr>
              <a:t>Institutional: semi-presidentialism, institutionalized hybridity (the legacy of being hybrid regime).</a:t>
            </a:r>
            <a:br>
              <a:rPr lang="en-US" sz="2000" b="0" dirty="0">
                <a:solidFill>
                  <a:schemeClr val="accent6"/>
                </a:solidFill>
                <a:latin typeface="+mn-lt"/>
              </a:rPr>
            </a:br>
            <a:endParaRPr lang="en-US" sz="2000" b="0" dirty="0">
              <a:solidFill>
                <a:schemeClr val="accent6"/>
              </a:solidFill>
              <a:latin typeface="+mn-lt"/>
            </a:endParaRPr>
          </a:p>
          <a:p>
            <a:pPr>
              <a:buFont typeface="Wingdings" panose="05000000000000000000" pitchFamily="2" charset="2"/>
              <a:buChar char="§"/>
            </a:pPr>
            <a:r>
              <a:rPr lang="en-US" sz="2000" b="0" dirty="0">
                <a:solidFill>
                  <a:schemeClr val="accent6"/>
                </a:solidFill>
                <a:latin typeface="+mn-lt"/>
              </a:rPr>
              <a:t>Sociocultural: lack of charismatic leadership and unifying ideology, mixed public attitudes and gravity of three (1990, 2004, 2014) waves of anti-authoritarian protest.</a:t>
            </a:r>
          </a:p>
        </p:txBody>
      </p:sp>
    </p:spTree>
    <p:extLst>
      <p:ext uri="{BB962C8B-B14F-4D97-AF65-F5344CB8AC3E}">
        <p14:creationId xmlns:p14="http://schemas.microsoft.com/office/powerpoint/2010/main" val="388795014"/>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9026" y="304800"/>
            <a:ext cx="8835749" cy="586154"/>
          </a:xfrm>
        </p:spPr>
        <p:txBody>
          <a:bodyPr/>
          <a:lstStyle/>
          <a:p>
            <a:r>
              <a:rPr lang="pl-PL" dirty="0"/>
              <a:t>Global </a:t>
            </a:r>
            <a:r>
              <a:rPr lang="en-US" dirty="0"/>
              <a:t>background</a:t>
            </a:r>
            <a:r>
              <a:rPr lang="pl-PL" dirty="0"/>
              <a:t> and </a:t>
            </a:r>
            <a:r>
              <a:rPr lang="en-US" dirty="0"/>
              <a:t>Ukrainian</a:t>
            </a:r>
            <a:r>
              <a:rPr lang="pl-PL" dirty="0"/>
              <a:t> </a:t>
            </a:r>
            <a:r>
              <a:rPr lang="en-US" dirty="0"/>
              <a:t>context</a:t>
            </a:r>
            <a:endParaRPr lang="uk-UA" dirty="0"/>
          </a:p>
        </p:txBody>
      </p:sp>
      <p:sp>
        <p:nvSpPr>
          <p:cNvPr id="3" name="Объект 2"/>
          <p:cNvSpPr>
            <a:spLocks noGrp="1"/>
          </p:cNvSpPr>
          <p:nvPr>
            <p:ph idx="1"/>
          </p:nvPr>
        </p:nvSpPr>
        <p:spPr>
          <a:xfrm>
            <a:off x="457200" y="1582615"/>
            <a:ext cx="8229600" cy="3314557"/>
          </a:xfrm>
        </p:spPr>
        <p:txBody>
          <a:bodyPr/>
          <a:lstStyle/>
          <a:p>
            <a:pPr marL="285750" indent="-285750">
              <a:buFont typeface="Wingdings" panose="05000000000000000000" pitchFamily="2" charset="2"/>
              <a:buChar char="§"/>
            </a:pPr>
            <a:r>
              <a:rPr lang="en-US" sz="2000" b="0" dirty="0">
                <a:solidFill>
                  <a:schemeClr val="accent6"/>
                </a:solidFill>
                <a:latin typeface="+mn-lt"/>
              </a:rPr>
              <a:t>The global rise of populism</a:t>
            </a:r>
            <a:endParaRPr lang="uk-UA" sz="2000" b="0" dirty="0">
              <a:solidFill>
                <a:schemeClr val="accent6"/>
              </a:solidFill>
              <a:latin typeface="+mn-lt"/>
            </a:endParaRPr>
          </a:p>
          <a:p>
            <a:pPr marL="285750" indent="-285750">
              <a:buFont typeface="Wingdings" panose="05000000000000000000" pitchFamily="2" charset="2"/>
              <a:buChar char="§"/>
            </a:pPr>
            <a:endParaRPr lang="en-US" sz="2000" b="0" dirty="0">
              <a:solidFill>
                <a:schemeClr val="accent6"/>
              </a:solidFill>
              <a:latin typeface="+mn-lt"/>
            </a:endParaRPr>
          </a:p>
          <a:p>
            <a:pPr marL="285750" indent="-285750">
              <a:buFont typeface="Wingdings" panose="05000000000000000000" pitchFamily="2" charset="2"/>
              <a:buChar char="§"/>
            </a:pPr>
            <a:r>
              <a:rPr lang="en-US" sz="2000" b="0" dirty="0">
                <a:solidFill>
                  <a:schemeClr val="accent6"/>
                </a:solidFill>
                <a:latin typeface="+mn-lt"/>
              </a:rPr>
              <a:t>Backsliding of democracy in East Central Europe </a:t>
            </a:r>
          </a:p>
          <a:p>
            <a:pPr marL="285750" indent="-285750">
              <a:buFont typeface="Wingdings" panose="05000000000000000000" pitchFamily="2" charset="2"/>
              <a:buChar char="§"/>
            </a:pPr>
            <a:endParaRPr lang="en-US" sz="2000" b="0" dirty="0">
              <a:solidFill>
                <a:schemeClr val="accent6"/>
              </a:solidFill>
              <a:latin typeface="+mn-lt"/>
            </a:endParaRPr>
          </a:p>
          <a:p>
            <a:pPr marL="285750" indent="-285750">
              <a:buFont typeface="Wingdings" panose="05000000000000000000" pitchFamily="2" charset="2"/>
              <a:buChar char="§"/>
            </a:pPr>
            <a:r>
              <a:rPr lang="en-US" sz="2000" b="0" dirty="0">
                <a:solidFill>
                  <a:schemeClr val="accent6"/>
                </a:solidFill>
                <a:latin typeface="+mn-lt"/>
              </a:rPr>
              <a:t>Ukraine’s post Euromaidan turbulence (unfinished war, slow reforms and concentration of power in the hands of  V. </a:t>
            </a:r>
            <a:r>
              <a:rPr lang="en-US" sz="2000" b="0" dirty="0" err="1">
                <a:solidFill>
                  <a:schemeClr val="accent6"/>
                </a:solidFill>
                <a:latin typeface="+mn-lt"/>
              </a:rPr>
              <a:t>Zelensky</a:t>
            </a:r>
            <a:r>
              <a:rPr lang="en-US" sz="2000" b="0" dirty="0">
                <a:solidFill>
                  <a:schemeClr val="accent6"/>
                </a:solidFill>
                <a:latin typeface="+mn-lt"/>
              </a:rPr>
              <a:t>) </a:t>
            </a:r>
            <a:endParaRPr lang="uk-UA" sz="2000" b="0" dirty="0">
              <a:solidFill>
                <a:schemeClr val="accent6"/>
              </a:solidFill>
              <a:latin typeface="+mn-lt"/>
            </a:endParaRPr>
          </a:p>
          <a:p>
            <a:pPr marL="285750" indent="-285750">
              <a:buFont typeface="Wingdings" panose="05000000000000000000" pitchFamily="2" charset="2"/>
              <a:buChar char="§"/>
            </a:pPr>
            <a:endParaRPr lang="en-US" sz="2000" b="0" dirty="0">
              <a:solidFill>
                <a:schemeClr val="accent6"/>
              </a:solidFill>
              <a:latin typeface="+mn-lt"/>
            </a:endParaRPr>
          </a:p>
          <a:p>
            <a:pPr marL="285750" indent="-285750">
              <a:buFont typeface="Wingdings" panose="05000000000000000000" pitchFamily="2" charset="2"/>
              <a:buChar char="§"/>
            </a:pPr>
            <a:r>
              <a:rPr lang="en-US" sz="2000" b="0" dirty="0">
                <a:solidFill>
                  <a:schemeClr val="accent6"/>
                </a:solidFill>
                <a:latin typeface="+mn-lt"/>
              </a:rPr>
              <a:t>Ukrainians’ support for an idea of a strong leader</a:t>
            </a:r>
            <a:endParaRPr lang="en-GB" sz="2000" b="0" dirty="0">
              <a:solidFill>
                <a:schemeClr val="accent6"/>
              </a:solidFill>
              <a:latin typeface="+mn-lt"/>
            </a:endParaRPr>
          </a:p>
          <a:p>
            <a:endParaRPr lang="uk-UA" dirty="0"/>
          </a:p>
        </p:txBody>
      </p:sp>
    </p:spTree>
    <p:extLst>
      <p:ext uri="{BB962C8B-B14F-4D97-AF65-F5344CB8AC3E}">
        <p14:creationId xmlns:p14="http://schemas.microsoft.com/office/powerpoint/2010/main" val="258044676"/>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Conclusions</a:t>
            </a:r>
            <a:endParaRPr lang="uk-UA" dirty="0"/>
          </a:p>
        </p:txBody>
      </p:sp>
      <p:sp>
        <p:nvSpPr>
          <p:cNvPr id="6" name="Объект 2">
            <a:extLst>
              <a:ext uri="{FF2B5EF4-FFF2-40B4-BE49-F238E27FC236}">
                <a16:creationId xmlns:a16="http://schemas.microsoft.com/office/drawing/2014/main" xmlns="" id="{E78E28F7-8A10-42A2-B737-3251684A8427}"/>
              </a:ext>
            </a:extLst>
          </p:cNvPr>
          <p:cNvSpPr txBox="1">
            <a:spLocks/>
          </p:cNvSpPr>
          <p:nvPr/>
        </p:nvSpPr>
        <p:spPr>
          <a:xfrm>
            <a:off x="457200" y="1195754"/>
            <a:ext cx="8229600" cy="4911359"/>
          </a:xfrm>
          <a:prstGeom prst="rect">
            <a:avLst/>
          </a:prstGeom>
        </p:spPr>
        <p:txBody>
          <a:bodyPr>
            <a:normAutofit fontScale="70000" lnSpcReduction="20000"/>
          </a:bodyPr>
          <a:lstStyle>
            <a:lvl1pPr marL="342900" indent="-342900" algn="l" rtl="0" eaLnBrk="1" fontAlgn="base" hangingPunct="1">
              <a:spcBef>
                <a:spcPct val="20000"/>
              </a:spcBef>
              <a:spcAft>
                <a:spcPct val="0"/>
              </a:spcAft>
              <a:defRPr b="1">
                <a:solidFill>
                  <a:schemeClr val="tx1"/>
                </a:solidFill>
                <a:effectLst/>
                <a:latin typeface="+mj-lt"/>
                <a:ea typeface="+mn-ea"/>
                <a:cs typeface="+mn-cs"/>
              </a:defRPr>
            </a:lvl1pPr>
            <a:lvl2pPr marL="742950" indent="-285750" algn="l" rtl="0" eaLnBrk="1" fontAlgn="base" hangingPunct="1">
              <a:spcBef>
                <a:spcPct val="20000"/>
              </a:spcBef>
              <a:spcAft>
                <a:spcPct val="0"/>
              </a:spcAft>
              <a:buFont typeface="Wingdings" pitchFamily="2" charset="2"/>
              <a:buChar char="ü"/>
              <a:defRPr sz="1600" b="1">
                <a:solidFill>
                  <a:srgbClr val="5B5B5B"/>
                </a:solidFill>
                <a:effectLst/>
                <a:latin typeface="+mj-lt"/>
              </a:defRPr>
            </a:lvl2pPr>
            <a:lvl3pPr marL="1143000" indent="-228600" algn="l" rtl="0" eaLnBrk="1" fontAlgn="base" hangingPunct="1">
              <a:spcBef>
                <a:spcPct val="20000"/>
              </a:spcBef>
              <a:spcAft>
                <a:spcPct val="0"/>
              </a:spcAft>
              <a:buFont typeface="Arial" charset="0"/>
              <a:buChar char="•"/>
              <a:defRPr sz="1400" b="1">
                <a:solidFill>
                  <a:srgbClr val="5B5B5B"/>
                </a:solidFill>
                <a:effectLst/>
                <a:latin typeface="+mj-lt"/>
              </a:defRPr>
            </a:lvl3pPr>
            <a:lvl4pPr marL="1600200" indent="-228600" algn="l" rtl="0" eaLnBrk="1" fontAlgn="base" hangingPunct="1">
              <a:spcBef>
                <a:spcPct val="20000"/>
              </a:spcBef>
              <a:spcAft>
                <a:spcPct val="0"/>
              </a:spcAft>
              <a:buChar char="–"/>
              <a:defRPr sz="1200">
                <a:solidFill>
                  <a:srgbClr val="5B5B5B"/>
                </a:solidFill>
                <a:effectLst/>
                <a:latin typeface="+mj-lt"/>
              </a:defRPr>
            </a:lvl4pPr>
            <a:lvl5pPr marL="2057400" indent="-228600" algn="l" rtl="0" eaLnBrk="1" fontAlgn="base" hangingPunct="1">
              <a:spcBef>
                <a:spcPct val="20000"/>
              </a:spcBef>
              <a:spcAft>
                <a:spcPct val="0"/>
              </a:spcAft>
              <a:buChar char="»"/>
              <a:defRPr sz="1200">
                <a:solidFill>
                  <a:srgbClr val="5B5B5B"/>
                </a:solidFill>
                <a:effectLst/>
                <a:latin typeface="+mj-lt"/>
              </a:defRPr>
            </a:lvl5pPr>
            <a:lvl6pPr marL="2514600" indent="-228600" algn="l" rtl="0" eaLnBrk="1" fontAlgn="base" hangingPunct="1">
              <a:spcBef>
                <a:spcPct val="20000"/>
              </a:spcBef>
              <a:spcAft>
                <a:spcPct val="0"/>
              </a:spcAft>
              <a:buChar char="»"/>
              <a:defRPr sz="1200">
                <a:solidFill>
                  <a:srgbClr val="003399"/>
                </a:solidFill>
                <a:latin typeface="+mn-lt"/>
              </a:defRPr>
            </a:lvl6pPr>
            <a:lvl7pPr marL="2971800" indent="-228600" algn="l" rtl="0" eaLnBrk="1" fontAlgn="base" hangingPunct="1">
              <a:spcBef>
                <a:spcPct val="20000"/>
              </a:spcBef>
              <a:spcAft>
                <a:spcPct val="0"/>
              </a:spcAft>
              <a:buChar char="»"/>
              <a:defRPr sz="1200">
                <a:solidFill>
                  <a:srgbClr val="003399"/>
                </a:solidFill>
                <a:latin typeface="+mn-lt"/>
              </a:defRPr>
            </a:lvl7pPr>
            <a:lvl8pPr marL="3429000" indent="-228600" algn="l" rtl="0" eaLnBrk="1" fontAlgn="base" hangingPunct="1">
              <a:spcBef>
                <a:spcPct val="20000"/>
              </a:spcBef>
              <a:spcAft>
                <a:spcPct val="0"/>
              </a:spcAft>
              <a:buChar char="»"/>
              <a:defRPr sz="1200">
                <a:solidFill>
                  <a:srgbClr val="003399"/>
                </a:solidFill>
                <a:latin typeface="+mn-lt"/>
              </a:defRPr>
            </a:lvl8pPr>
            <a:lvl9pPr marL="3886200" indent="-228600" algn="l" rtl="0" eaLnBrk="1" fontAlgn="base" hangingPunct="1">
              <a:spcBef>
                <a:spcPct val="20000"/>
              </a:spcBef>
              <a:spcAft>
                <a:spcPct val="0"/>
              </a:spcAft>
              <a:buChar char="»"/>
              <a:defRPr sz="1200">
                <a:solidFill>
                  <a:srgbClr val="003399"/>
                </a:solidFill>
                <a:latin typeface="+mn-lt"/>
              </a:defRPr>
            </a:lvl9pPr>
          </a:lstStyle>
          <a:p>
            <a:pPr marL="0" indent="0"/>
            <a:endParaRPr lang="en-US" kern="0" dirty="0"/>
          </a:p>
          <a:p>
            <a:pPr marL="457200" indent="-457200">
              <a:buFont typeface="Wingdings" panose="05000000000000000000" pitchFamily="2" charset="2"/>
              <a:buChar char="§"/>
            </a:pPr>
            <a:r>
              <a:rPr lang="en-US" sz="2900" b="0" dirty="0">
                <a:solidFill>
                  <a:schemeClr val="accent6"/>
                </a:solidFill>
                <a:latin typeface="+mn-lt"/>
              </a:rPr>
              <a:t>Authoritarian congruence is hardly achievable in post-Euromaidan Ukraine</a:t>
            </a:r>
          </a:p>
          <a:p>
            <a:pPr marL="457200" indent="-457200">
              <a:buFont typeface="Wingdings" panose="05000000000000000000" pitchFamily="2" charset="2"/>
              <a:buChar char="§"/>
            </a:pPr>
            <a:endParaRPr lang="en-US" sz="2900" b="0" dirty="0">
              <a:solidFill>
                <a:schemeClr val="accent6"/>
              </a:solidFill>
              <a:latin typeface="+mn-lt"/>
            </a:endParaRPr>
          </a:p>
          <a:p>
            <a:pPr marL="457200" indent="-457200">
              <a:buFont typeface="Wingdings" panose="05000000000000000000" pitchFamily="2" charset="2"/>
              <a:buChar char="§"/>
            </a:pPr>
            <a:r>
              <a:rPr lang="en-US" sz="2900" b="0" dirty="0">
                <a:solidFill>
                  <a:schemeClr val="accent6"/>
                </a:solidFill>
                <a:latin typeface="+mn-lt"/>
              </a:rPr>
              <a:t>Mixed, but </a:t>
            </a:r>
            <a:r>
              <a:rPr lang="en-US" sz="2900" b="0" dirty="0" smtClean="0">
                <a:solidFill>
                  <a:schemeClr val="accent6"/>
                </a:solidFill>
                <a:latin typeface="+mn-lt"/>
              </a:rPr>
              <a:t>largely democratic </a:t>
            </a:r>
            <a:r>
              <a:rPr lang="en-US" sz="2900" b="0" dirty="0">
                <a:solidFill>
                  <a:schemeClr val="accent6"/>
                </a:solidFill>
                <a:latin typeface="+mn-lt"/>
              </a:rPr>
              <a:t>public attitudes prevent Ukraine from moving in authoritarian directions.</a:t>
            </a:r>
          </a:p>
          <a:p>
            <a:pPr marL="457200" indent="-457200">
              <a:buFont typeface="Wingdings" panose="05000000000000000000" pitchFamily="2" charset="2"/>
              <a:buChar char="§"/>
            </a:pPr>
            <a:endParaRPr lang="en-US" sz="2900" b="0" dirty="0">
              <a:solidFill>
                <a:schemeClr val="accent6"/>
              </a:solidFill>
              <a:latin typeface="+mn-lt"/>
            </a:endParaRPr>
          </a:p>
          <a:p>
            <a:pPr marL="457200" indent="-457200">
              <a:buFont typeface="Wingdings" panose="05000000000000000000" pitchFamily="2" charset="2"/>
              <a:buChar char="§"/>
            </a:pPr>
            <a:r>
              <a:rPr lang="en-US" sz="2900" b="0" dirty="0">
                <a:solidFill>
                  <a:schemeClr val="accent6"/>
                </a:solidFill>
                <a:latin typeface="+mn-lt"/>
              </a:rPr>
              <a:t>It does not mean that authoritarian populist cannot be voted for power in Ukraine.</a:t>
            </a:r>
          </a:p>
          <a:p>
            <a:pPr marL="457200" indent="-457200">
              <a:buFont typeface="Wingdings" panose="05000000000000000000" pitchFamily="2" charset="2"/>
              <a:buChar char="§"/>
            </a:pPr>
            <a:endParaRPr lang="en-US" sz="2900" b="0" dirty="0">
              <a:solidFill>
                <a:schemeClr val="accent6"/>
              </a:solidFill>
              <a:latin typeface="+mn-lt"/>
            </a:endParaRPr>
          </a:p>
          <a:p>
            <a:pPr marL="457200" indent="-457200">
              <a:buFont typeface="Wingdings" panose="05000000000000000000" pitchFamily="2" charset="2"/>
              <a:buChar char="§"/>
            </a:pPr>
            <a:r>
              <a:rPr lang="en-US" sz="2900" b="0" dirty="0">
                <a:solidFill>
                  <a:schemeClr val="accent6"/>
                </a:solidFill>
                <a:latin typeface="+mn-lt"/>
              </a:rPr>
              <a:t>There at least three groups of societal factors that prevent him/her from consolidating power and establish some sort of authoritarian rule.   </a:t>
            </a:r>
          </a:p>
          <a:p>
            <a:pPr marL="0" indent="0"/>
            <a:endParaRPr lang="en-US" sz="2900" b="0" dirty="0">
              <a:solidFill>
                <a:schemeClr val="accent6"/>
              </a:solidFill>
              <a:latin typeface="+mn-lt"/>
            </a:endParaRPr>
          </a:p>
          <a:p>
            <a:pPr marL="457200" indent="-457200">
              <a:buFont typeface="Wingdings" panose="05000000000000000000" pitchFamily="2" charset="2"/>
              <a:buChar char="§"/>
            </a:pPr>
            <a:r>
              <a:rPr lang="en-US" sz="2900" b="0" dirty="0">
                <a:solidFill>
                  <a:schemeClr val="accent6"/>
                </a:solidFill>
                <a:latin typeface="+mn-lt"/>
              </a:rPr>
              <a:t>Under given constraints this will likely lead not to democratization or </a:t>
            </a:r>
            <a:r>
              <a:rPr lang="en-US" sz="2900" b="0" dirty="0" err="1">
                <a:solidFill>
                  <a:schemeClr val="accent6"/>
                </a:solidFill>
                <a:latin typeface="+mn-lt"/>
              </a:rPr>
              <a:t>autocratization</a:t>
            </a:r>
            <a:r>
              <a:rPr lang="en-US" sz="2900" b="0" dirty="0">
                <a:solidFill>
                  <a:schemeClr val="accent6"/>
                </a:solidFill>
                <a:latin typeface="+mn-lt"/>
              </a:rPr>
              <a:t>, but deepening the hybridity of Ukraine’s regime</a:t>
            </a:r>
          </a:p>
        </p:txBody>
      </p:sp>
    </p:spTree>
    <p:extLst>
      <p:ext uri="{BB962C8B-B14F-4D97-AF65-F5344CB8AC3E}">
        <p14:creationId xmlns:p14="http://schemas.microsoft.com/office/powerpoint/2010/main" val="3747723804"/>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Selected bibliography</a:t>
            </a:r>
            <a:endParaRPr lang="uk-UA" dirty="0"/>
          </a:p>
        </p:txBody>
      </p:sp>
      <p:sp>
        <p:nvSpPr>
          <p:cNvPr id="3" name="Объект 2"/>
          <p:cNvSpPr>
            <a:spLocks noGrp="1"/>
          </p:cNvSpPr>
          <p:nvPr>
            <p:ph idx="1"/>
          </p:nvPr>
        </p:nvSpPr>
        <p:spPr>
          <a:xfrm>
            <a:off x="457200" y="1027850"/>
            <a:ext cx="8229600" cy="5537073"/>
          </a:xfrm>
        </p:spPr>
        <p:txBody>
          <a:bodyPr/>
          <a:lstStyle/>
          <a:p>
            <a:r>
              <a:rPr lang="en-US" sz="1200" b="0" dirty="0"/>
              <a:t>Almond, G., </a:t>
            </a:r>
            <a:r>
              <a:rPr lang="en-US" sz="1200" b="0" dirty="0" err="1"/>
              <a:t>Verba</a:t>
            </a:r>
            <a:r>
              <a:rPr lang="en-US" sz="1200" b="0" dirty="0"/>
              <a:t>, S. (1963). </a:t>
            </a:r>
            <a:r>
              <a:rPr lang="en-US" sz="1200" b="0" i="1" dirty="0"/>
              <a:t>The Civic Culture: Political Attitudes and Democracy in Five Nations</a:t>
            </a:r>
            <a:r>
              <a:rPr lang="en-US" sz="1200" b="0" dirty="0"/>
              <a:t>. Princeton: Princeton University Press.</a:t>
            </a:r>
            <a:endParaRPr lang="uk-UA" sz="1200" b="0" dirty="0"/>
          </a:p>
          <a:p>
            <a:r>
              <a:rPr lang="en-US" sz="1200" b="0" dirty="0" err="1" smtClean="0"/>
              <a:t>Altemeyer</a:t>
            </a:r>
            <a:r>
              <a:rPr lang="en-US" sz="1200" b="0" dirty="0"/>
              <a:t>, B. (2006). </a:t>
            </a:r>
            <a:r>
              <a:rPr lang="en-US" sz="1200" b="0" i="1" dirty="0"/>
              <a:t>The Authoritarians</a:t>
            </a:r>
            <a:r>
              <a:rPr lang="en-US" sz="1200" b="0" dirty="0"/>
              <a:t>. Winnipeg: University of Manitoba. </a:t>
            </a:r>
            <a:endParaRPr lang="uk-UA" sz="1200" b="0" dirty="0"/>
          </a:p>
          <a:p>
            <a:r>
              <a:rPr lang="en-US" sz="1200" b="0" dirty="0" smtClean="0"/>
              <a:t>Eckstein</a:t>
            </a:r>
            <a:r>
              <a:rPr lang="en-US" sz="1200" b="0" dirty="0"/>
              <a:t>, H. (1966). </a:t>
            </a:r>
            <a:r>
              <a:rPr lang="en-US" sz="1200" b="0" i="1" dirty="0"/>
              <a:t>A Theory of Stable Democracy.</a:t>
            </a:r>
            <a:r>
              <a:rPr lang="en-US" sz="1200" b="0" dirty="0"/>
              <a:t> Princeton</a:t>
            </a:r>
            <a:r>
              <a:rPr lang="en-US" sz="1200" b="0" i="1" dirty="0"/>
              <a:t>, </a:t>
            </a:r>
            <a:r>
              <a:rPr lang="en-US" sz="1200" b="0" dirty="0"/>
              <a:t>NJ: Princeton University Press. </a:t>
            </a:r>
            <a:endParaRPr lang="uk-UA" sz="1200" b="0" dirty="0"/>
          </a:p>
          <a:p>
            <a:r>
              <a:rPr lang="en-US" sz="1200" b="0" dirty="0" smtClean="0"/>
              <a:t>Eckstein</a:t>
            </a:r>
            <a:r>
              <a:rPr lang="en-US" sz="1200" b="0" dirty="0"/>
              <a:t>, H. (1977). Congruence Theory Explained. UC Irvine: Center for the Study of Democracy, Retrieved from: </a:t>
            </a:r>
            <a:r>
              <a:rPr lang="en-US" sz="1200" b="0" u="sng" dirty="0">
                <a:hlinkClick r:id="rId2"/>
              </a:rPr>
              <a:t>https://escholarship.org/uc/item/2wb616g6</a:t>
            </a:r>
            <a:endParaRPr lang="uk-UA" sz="1200" b="0" dirty="0"/>
          </a:p>
          <a:p>
            <a:r>
              <a:rPr lang="en-US" sz="1200" b="0" dirty="0"/>
              <a:t> </a:t>
            </a:r>
            <a:r>
              <a:rPr lang="en-US" sz="1200" b="0" dirty="0" smtClean="0"/>
              <a:t>Eckstein</a:t>
            </a:r>
            <a:r>
              <a:rPr lang="en-US" sz="1200" b="0" dirty="0"/>
              <a:t>, H.(1991). Regarding Politics: Essays on Political Theory, Stability, and Change. Berkeley: University of California Press </a:t>
            </a:r>
            <a:endParaRPr lang="uk-UA" sz="1200" b="0" dirty="0"/>
          </a:p>
          <a:p>
            <a:r>
              <a:rPr lang="en-US" sz="1200" b="0" dirty="0" smtClean="0"/>
              <a:t>Kirsch</a:t>
            </a:r>
            <a:r>
              <a:rPr lang="en-US" sz="1200" b="0" dirty="0"/>
              <a:t>, H., </a:t>
            </a:r>
            <a:r>
              <a:rPr lang="en-US" sz="1200" b="0" dirty="0" err="1"/>
              <a:t>Welzel</a:t>
            </a:r>
            <a:r>
              <a:rPr lang="en-US" sz="1200" b="0" dirty="0"/>
              <a:t>, Ch. (2018). Democracy Misunderstood: Authoritarian Notions of Democracy Around the Globe. </a:t>
            </a:r>
            <a:r>
              <a:rPr lang="en-US" sz="1200" b="0" i="1" dirty="0"/>
              <a:t>Social Forces, 97,1</a:t>
            </a:r>
            <a:r>
              <a:rPr lang="en-US" sz="1200" b="0" dirty="0"/>
              <a:t>–</a:t>
            </a:r>
            <a:r>
              <a:rPr lang="en-US" sz="1200" b="0" i="1" dirty="0"/>
              <a:t>33. </a:t>
            </a:r>
            <a:r>
              <a:rPr lang="en-US" sz="1200" b="0" u="sng" dirty="0">
                <a:hlinkClick r:id="rId3"/>
              </a:rPr>
              <a:t>https://doi.org/10.1093/sf/soy114</a:t>
            </a:r>
            <a:endParaRPr lang="uk-UA" sz="1200" b="0" dirty="0"/>
          </a:p>
          <a:p>
            <a:r>
              <a:rPr lang="en-US" sz="1200" b="0" dirty="0"/>
              <a:t> </a:t>
            </a:r>
            <a:r>
              <a:rPr lang="en-US" sz="1200" b="0" dirty="0" err="1" smtClean="0"/>
              <a:t>Levitsky</a:t>
            </a:r>
            <a:r>
              <a:rPr lang="en-US" sz="1200" b="0" dirty="0"/>
              <a:t>, S., Way, L. A. (2010). </a:t>
            </a:r>
            <a:r>
              <a:rPr lang="en-US" sz="1200" b="0" i="1" dirty="0"/>
              <a:t>Competitive Authoritarianism: Hybrid Regimes after the Cold War</a:t>
            </a:r>
            <a:r>
              <a:rPr lang="en-US" sz="1200" b="0" dirty="0"/>
              <a:t>. Problems of International Politics. Cambridge: Cambridge University Press.</a:t>
            </a:r>
            <a:endParaRPr lang="uk-UA" sz="1200" b="0" dirty="0"/>
          </a:p>
          <a:p>
            <a:r>
              <a:rPr lang="en-US" sz="1200" b="0" dirty="0"/>
              <a:t> </a:t>
            </a:r>
            <a:r>
              <a:rPr lang="en-US" sz="1200" b="0" dirty="0" smtClean="0"/>
              <a:t>Linz</a:t>
            </a:r>
            <a:r>
              <a:rPr lang="en-US" sz="1200" b="0" dirty="0"/>
              <a:t>, J. (1975). Totalitarian and Authoritarian Regimes. In: Greenstein F. I., et. al. (eds.), </a:t>
            </a:r>
            <a:r>
              <a:rPr lang="en-US" sz="1200" b="0" i="1" dirty="0"/>
              <a:t>Handbook of Political Science</a:t>
            </a:r>
            <a:r>
              <a:rPr lang="en-US" sz="1200" b="0" dirty="0"/>
              <a:t>, Vol. 3: Macro-Political Theory, Reading, Mass: Addison-Wesley.</a:t>
            </a:r>
            <a:endParaRPr lang="uk-UA" sz="1200" b="0" dirty="0"/>
          </a:p>
          <a:p>
            <a:r>
              <a:rPr lang="en-US" sz="1200" b="0" dirty="0"/>
              <a:t> </a:t>
            </a:r>
            <a:r>
              <a:rPr lang="en-US" sz="1200" b="0" dirty="0" err="1" smtClean="0"/>
              <a:t>Matsiyevsky</a:t>
            </a:r>
            <a:r>
              <a:rPr lang="en-US" sz="1200" b="0" dirty="0"/>
              <a:t>, Y. (2018). Ukraine’s Regime Is Less Stable than It Was under </a:t>
            </a:r>
            <a:r>
              <a:rPr lang="en-US" sz="1200" b="0" dirty="0" err="1"/>
              <a:t>Yanukovych</a:t>
            </a:r>
            <a:r>
              <a:rPr lang="en-US" sz="1200" b="0" dirty="0"/>
              <a:t>: A Third Year Comparison”. PONARS Eurasia policy memo # 517, Retrieved from </a:t>
            </a:r>
            <a:r>
              <a:rPr lang="en-US" sz="1200" b="0" u="sng" dirty="0">
                <a:hlinkClick r:id="rId4"/>
              </a:rPr>
              <a:t>http://www.ponarseurasia.org/memo/ukraine-regime-less-stable-than-under-yanukovych-third-year-comparison</a:t>
            </a:r>
            <a:endParaRPr lang="uk-UA" sz="1200" b="0" dirty="0"/>
          </a:p>
          <a:p>
            <a:r>
              <a:rPr lang="en-US" sz="1200" b="0" dirty="0"/>
              <a:t> </a:t>
            </a:r>
            <a:r>
              <a:rPr lang="en-US" sz="1200" b="0" dirty="0" err="1"/>
              <a:t>Matsiyevsky</a:t>
            </a:r>
            <a:r>
              <a:rPr lang="en-US" sz="1200" b="0" dirty="0"/>
              <a:t>, Y. (2018). Western Leverage, Russia’s Resistance and the Breakdown of the </a:t>
            </a:r>
            <a:r>
              <a:rPr lang="en-US" sz="1200" b="0" dirty="0" err="1"/>
              <a:t>Yanukovych</a:t>
            </a:r>
            <a:r>
              <a:rPr lang="en-US" sz="1200" b="0" dirty="0"/>
              <a:t> Regime. In: G. </a:t>
            </a:r>
            <a:r>
              <a:rPr lang="en-US" sz="1200" b="0" dirty="0" err="1"/>
              <a:t>Soroka</a:t>
            </a:r>
            <a:r>
              <a:rPr lang="en-US" sz="1200" b="0" dirty="0"/>
              <a:t> and T. </a:t>
            </a:r>
            <a:r>
              <a:rPr lang="en-US" sz="1200" b="0" dirty="0" err="1"/>
              <a:t>Stepniewski</a:t>
            </a:r>
            <a:r>
              <a:rPr lang="en-US" sz="1200" b="0" dirty="0"/>
              <a:t> (</a:t>
            </a:r>
            <a:r>
              <a:rPr lang="en-US" sz="1200" b="0" dirty="0" err="1"/>
              <a:t>Еds</a:t>
            </a:r>
            <a:r>
              <a:rPr lang="en-US" sz="1200" b="0" dirty="0"/>
              <a:t>.) </a:t>
            </a:r>
            <a:r>
              <a:rPr lang="en-US" sz="1200" b="0" i="1" dirty="0"/>
              <a:t>Ukraine after </a:t>
            </a:r>
            <a:r>
              <a:rPr lang="en-US" sz="1200" b="0" i="1" dirty="0" err="1"/>
              <a:t>Maidan</a:t>
            </a:r>
            <a:r>
              <a:rPr lang="en-US" sz="1200" b="0" i="1" dirty="0"/>
              <a:t>. Revisiting Domestic and Regional Security</a:t>
            </a:r>
            <a:r>
              <a:rPr lang="en-US" sz="1200" b="0" dirty="0"/>
              <a:t>. (pp.157-159). </a:t>
            </a:r>
            <a:r>
              <a:rPr lang="en-US" sz="1200" b="0" dirty="0" err="1"/>
              <a:t>Ibidem</a:t>
            </a:r>
            <a:r>
              <a:rPr lang="en-US" sz="1200" b="0" dirty="0"/>
              <a:t>. </a:t>
            </a:r>
            <a:endParaRPr lang="uk-UA" sz="1200" b="0" dirty="0"/>
          </a:p>
          <a:p>
            <a:r>
              <a:rPr lang="en-US" sz="1200" b="0" dirty="0" err="1"/>
              <a:t>Matsiyevsky</a:t>
            </a:r>
            <a:r>
              <a:rPr lang="en-US" sz="1200" b="0" dirty="0"/>
              <a:t>, Y. (2018). Revolution without Regime Change: The Evidence from the Post-</a:t>
            </a:r>
            <a:r>
              <a:rPr lang="en-US" sz="1200" b="0" dirty="0" err="1"/>
              <a:t>Euromaidan</a:t>
            </a:r>
            <a:r>
              <a:rPr lang="en-US" sz="1200" b="0" dirty="0"/>
              <a:t> Ukraine. </a:t>
            </a:r>
            <a:r>
              <a:rPr lang="en-US" sz="1200" b="0" i="1" dirty="0"/>
              <a:t>Communist and Post-Communist Studies,</a:t>
            </a:r>
            <a:r>
              <a:rPr lang="en-US" sz="1200" b="0" dirty="0"/>
              <a:t> 51(4), 349–359. </a:t>
            </a:r>
            <a:r>
              <a:rPr lang="en-US" sz="1200" b="0" u="sng" dirty="0">
                <a:hlinkClick r:id="rId5" tooltip="Persistent link using digital object identifier"/>
              </a:rPr>
              <a:t>https://doi.org/10.1016/j.postcomstud.2018.11.001</a:t>
            </a:r>
            <a:endParaRPr lang="uk-UA" sz="1200" b="0" dirty="0"/>
          </a:p>
          <a:p>
            <a:r>
              <a:rPr lang="en-US" sz="1200" b="0" dirty="0"/>
              <a:t> </a:t>
            </a:r>
            <a:r>
              <a:rPr lang="en-US" sz="1200" b="0" dirty="0" smtClean="0"/>
              <a:t>Way</a:t>
            </a:r>
            <a:r>
              <a:rPr lang="en-US" sz="1200" b="0" dirty="0"/>
              <a:t>, L. (2015). </a:t>
            </a:r>
            <a:r>
              <a:rPr lang="en-US" sz="1200" b="0" i="1" dirty="0"/>
              <a:t>Pluralism by Default: Weak Autocrats and the Rise of Competitive Politics</a:t>
            </a:r>
            <a:r>
              <a:rPr lang="en-US" sz="1200" b="0" dirty="0"/>
              <a:t>.  Baltimore: Johns Hopkins University Press.</a:t>
            </a:r>
            <a:endParaRPr lang="uk-UA" sz="1200" b="0" dirty="0"/>
          </a:p>
          <a:p>
            <a:endParaRPr lang="uk-UA" sz="1100" b="0" dirty="0"/>
          </a:p>
        </p:txBody>
      </p:sp>
    </p:spTree>
    <p:extLst>
      <p:ext uri="{BB962C8B-B14F-4D97-AF65-F5344CB8AC3E}">
        <p14:creationId xmlns:p14="http://schemas.microsoft.com/office/powerpoint/2010/main" val="665318546"/>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en-US" dirty="0"/>
              <a:t>Selected bibliography</a:t>
            </a:r>
            <a:endParaRPr lang="uk-UA" dirty="0"/>
          </a:p>
        </p:txBody>
      </p:sp>
      <p:sp>
        <p:nvSpPr>
          <p:cNvPr id="4" name="Объект 3"/>
          <p:cNvSpPr>
            <a:spLocks noGrp="1"/>
          </p:cNvSpPr>
          <p:nvPr>
            <p:ph idx="1"/>
          </p:nvPr>
        </p:nvSpPr>
        <p:spPr>
          <a:xfrm>
            <a:off x="386861" y="996462"/>
            <a:ext cx="8229600" cy="4856714"/>
          </a:xfrm>
        </p:spPr>
        <p:txBody>
          <a:bodyPr/>
          <a:lstStyle/>
          <a:p>
            <a:r>
              <a:rPr lang="en-US" sz="1100" b="0" dirty="0"/>
              <a:t> </a:t>
            </a:r>
            <a:r>
              <a:rPr lang="en-US" sz="1200" b="0" dirty="0" err="1" smtClean="0"/>
              <a:t>Welzel</a:t>
            </a:r>
            <a:r>
              <a:rPr lang="en-US" sz="1200" b="0" dirty="0"/>
              <a:t>, Ch. (2013). </a:t>
            </a:r>
            <a:r>
              <a:rPr lang="en-US" sz="1200" b="0" i="1" dirty="0"/>
              <a:t>Freedom Rising</a:t>
            </a:r>
            <a:r>
              <a:rPr lang="en-US" sz="1200" b="0" dirty="0"/>
              <a:t>. Online Appendix. Retrieved from </a:t>
            </a:r>
            <a:r>
              <a:rPr lang="en-US" sz="1200" b="0" u="sng" dirty="0">
                <a:hlinkClick r:id="rId2"/>
              </a:rPr>
              <a:t>https://www.cambridge.org/de/files/8613/8054/8416/FreedomRising_OA.pdf</a:t>
            </a:r>
            <a:endParaRPr lang="uk-UA" sz="1200" b="0" dirty="0"/>
          </a:p>
          <a:p>
            <a:r>
              <a:rPr lang="en-US" sz="1200" b="0" dirty="0" err="1" smtClean="0"/>
              <a:t>Welzel</a:t>
            </a:r>
            <a:r>
              <a:rPr lang="en-US" sz="1200" b="0" dirty="0"/>
              <a:t>, Ch., </a:t>
            </a:r>
            <a:r>
              <a:rPr lang="en-US" sz="1200" b="0" dirty="0" err="1"/>
              <a:t>Inglehart</a:t>
            </a:r>
            <a:r>
              <a:rPr lang="en-US" sz="1200" b="0" dirty="0"/>
              <a:t> R., (2009). Political Culture, Mass beliefs, and Value Change. In: Ch. </a:t>
            </a:r>
            <a:r>
              <a:rPr lang="en-US" sz="1200" b="0" dirty="0" err="1"/>
              <a:t>Haerpfer</a:t>
            </a:r>
            <a:r>
              <a:rPr lang="en-US" sz="1200" b="0" dirty="0"/>
              <a:t>, P. </a:t>
            </a:r>
            <a:r>
              <a:rPr lang="en-US" sz="1200" b="0" dirty="0" err="1"/>
              <a:t>Bernhagen</a:t>
            </a:r>
            <a:r>
              <a:rPr lang="en-US" sz="1200" b="0" dirty="0"/>
              <a:t>, R.F. </a:t>
            </a:r>
            <a:r>
              <a:rPr lang="en-US" sz="1200" b="0" dirty="0" err="1"/>
              <a:t>Inglehart</a:t>
            </a:r>
            <a:r>
              <a:rPr lang="en-US" sz="1200" b="0" dirty="0"/>
              <a:t>, </a:t>
            </a:r>
            <a:r>
              <a:rPr lang="en-US" sz="1200" b="0" dirty="0" err="1"/>
              <a:t>Ch.Welzel</a:t>
            </a:r>
            <a:r>
              <a:rPr lang="en-US" sz="1200" b="0" dirty="0"/>
              <a:t>, (Eds.), </a:t>
            </a:r>
            <a:r>
              <a:rPr lang="en-US" sz="1200" b="0" i="1" dirty="0"/>
              <a:t>Democratization</a:t>
            </a:r>
            <a:r>
              <a:rPr lang="en-US" sz="1200" b="0" dirty="0"/>
              <a:t>. Oxford: Oxford University Press.</a:t>
            </a:r>
            <a:endParaRPr lang="uk-UA" sz="1200" b="0" dirty="0"/>
          </a:p>
          <a:p>
            <a:r>
              <a:rPr lang="uk-UA" sz="1200" b="0" dirty="0" err="1" smtClean="0"/>
              <a:t>Мациевский</a:t>
            </a:r>
            <a:r>
              <a:rPr lang="ru-RU" sz="1200" b="0" dirty="0"/>
              <a:t>,</a:t>
            </a:r>
            <a:r>
              <a:rPr lang="uk-UA" sz="1200" b="0" dirty="0"/>
              <a:t> Ю</a:t>
            </a:r>
            <a:r>
              <a:rPr lang="ru-RU" sz="1200" b="0" dirty="0"/>
              <a:t>. (</a:t>
            </a:r>
            <a:r>
              <a:rPr lang="uk-UA" sz="1200" b="0" dirty="0"/>
              <a:t>2018</a:t>
            </a:r>
            <a:r>
              <a:rPr lang="ru-RU" sz="1200" b="0" dirty="0"/>
              <a:t>)</a:t>
            </a:r>
            <a:r>
              <a:rPr lang="uk-UA" sz="1200" b="0" dirty="0"/>
              <a:t>. В </a:t>
            </a:r>
            <a:r>
              <a:rPr lang="uk-UA" sz="1200" b="0" dirty="0" err="1"/>
              <a:t>ловушке</a:t>
            </a:r>
            <a:r>
              <a:rPr lang="uk-UA" sz="1200" b="0" dirty="0"/>
              <a:t> </a:t>
            </a:r>
            <a:r>
              <a:rPr lang="uk-UA" sz="1200" b="0" dirty="0" err="1"/>
              <a:t>гибридности</a:t>
            </a:r>
            <a:r>
              <a:rPr lang="uk-UA" sz="1200" b="0" dirty="0"/>
              <a:t>: </a:t>
            </a:r>
            <a:r>
              <a:rPr lang="uk-UA" sz="1200" b="0" dirty="0" err="1"/>
              <a:t>политический</a:t>
            </a:r>
            <a:r>
              <a:rPr lang="uk-UA" sz="1200" b="0" dirty="0"/>
              <a:t> режим в </a:t>
            </a:r>
            <a:r>
              <a:rPr lang="uk-UA" sz="1200" b="0" dirty="0" err="1"/>
              <a:t>Украине</a:t>
            </a:r>
            <a:r>
              <a:rPr lang="uk-UA" sz="1200" b="0" dirty="0"/>
              <a:t> </a:t>
            </a:r>
            <a:r>
              <a:rPr lang="uk-UA" sz="1200" b="0" dirty="0" err="1"/>
              <a:t>после</a:t>
            </a:r>
            <a:r>
              <a:rPr lang="uk-UA" sz="1200" b="0" dirty="0"/>
              <a:t> </a:t>
            </a:r>
            <a:r>
              <a:rPr lang="uk-UA" sz="1200" b="0" dirty="0" err="1"/>
              <a:t>революции</a:t>
            </a:r>
            <a:r>
              <a:rPr lang="uk-UA" sz="1200" b="0" dirty="0"/>
              <a:t> 2014 </a:t>
            </a:r>
            <a:r>
              <a:rPr lang="uk-UA" sz="1200" b="0" dirty="0" err="1"/>
              <a:t>года</a:t>
            </a:r>
            <a:r>
              <a:rPr lang="uk-UA" sz="1200" b="0" dirty="0"/>
              <a:t>. </a:t>
            </a:r>
            <a:r>
              <a:rPr lang="uk-UA" sz="1200" b="0" i="1" dirty="0" err="1"/>
              <a:t>Полис</a:t>
            </a:r>
            <a:r>
              <a:rPr lang="uk-UA" sz="1200" b="0" i="1" dirty="0"/>
              <a:t>. </a:t>
            </a:r>
            <a:r>
              <a:rPr lang="uk-UA" sz="1200" b="0" i="1" dirty="0" err="1"/>
              <a:t>Политические</a:t>
            </a:r>
            <a:r>
              <a:rPr lang="uk-UA" sz="1200" b="0" i="1" dirty="0"/>
              <a:t> </a:t>
            </a:r>
            <a:r>
              <a:rPr lang="uk-UA" sz="1200" b="0" i="1" dirty="0" err="1"/>
              <a:t>исследования</a:t>
            </a:r>
            <a:r>
              <a:rPr lang="ru-RU" sz="1200" b="0" i="1" dirty="0"/>
              <a:t>,</a:t>
            </a:r>
            <a:r>
              <a:rPr lang="uk-UA" sz="1200" b="0" dirty="0"/>
              <a:t>1</a:t>
            </a:r>
            <a:r>
              <a:rPr lang="ru-RU" sz="1200" b="0" dirty="0"/>
              <a:t>,</a:t>
            </a:r>
            <a:r>
              <a:rPr lang="uk-UA" sz="1200" b="0" dirty="0"/>
              <a:t> 96–115. </a:t>
            </a:r>
            <a:r>
              <a:rPr lang="uk-UA" sz="1200" b="0" u="sng" dirty="0">
                <a:hlinkClick r:id="rId3"/>
              </a:rPr>
              <a:t>https://doi.org/10.17976/jpps/2018.01.07</a:t>
            </a:r>
            <a:endParaRPr lang="uk-UA" sz="1200" b="0" dirty="0"/>
          </a:p>
          <a:p>
            <a:r>
              <a:rPr lang="uk-UA" sz="1200" b="0" dirty="0" err="1"/>
              <a:t> </a:t>
            </a:r>
            <a:r>
              <a:rPr lang="uk-UA" sz="1200" b="0" dirty="0" err="1" smtClean="0"/>
              <a:t>Мацієвськи</a:t>
            </a:r>
            <a:r>
              <a:rPr lang="uk-UA" sz="1200" b="0" dirty="0" smtClean="0"/>
              <a:t>й</a:t>
            </a:r>
            <a:r>
              <a:rPr lang="uk-UA" sz="1200" b="0" dirty="0"/>
              <a:t>, Ю. (2016). </a:t>
            </a:r>
            <a:r>
              <a:rPr lang="uk-UA" sz="1200" b="0" i="1" dirty="0"/>
              <a:t>У пастці гібридності: зиґзаґи трансформацій політичного режиму в Україні (1991-2014)</a:t>
            </a:r>
            <a:r>
              <a:rPr lang="uk-UA" sz="1200" b="0" dirty="0"/>
              <a:t>. Чернівці: Книги – XXI. </a:t>
            </a:r>
          </a:p>
          <a:p>
            <a:r>
              <a:rPr lang="uk-UA" sz="1200" b="0" dirty="0" err="1"/>
              <a:t> </a:t>
            </a:r>
            <a:r>
              <a:rPr lang="uk-UA" sz="1200" b="0" dirty="0" err="1" smtClean="0"/>
              <a:t>Мацієвськи</a:t>
            </a:r>
            <a:r>
              <a:rPr lang="uk-UA" sz="1200" b="0" dirty="0" smtClean="0"/>
              <a:t>й</a:t>
            </a:r>
            <a:r>
              <a:rPr lang="uk-UA" sz="1200" b="0" dirty="0"/>
              <a:t>, Ю. (2010). Який режим будує В. Янукович і що з цього вийде? </a:t>
            </a:r>
            <a:r>
              <a:rPr lang="uk-UA" sz="1200" b="0" i="1" dirty="0"/>
              <a:t>Наукові записки Національного університету «Острозька академія»</a:t>
            </a:r>
            <a:r>
              <a:rPr lang="uk-UA" sz="1200" b="0" dirty="0"/>
              <a:t>. Серія «Політичні науки»</a:t>
            </a:r>
            <a:r>
              <a:rPr lang="ru-RU" sz="1200" b="0" dirty="0"/>
              <a:t>,</a:t>
            </a:r>
            <a:r>
              <a:rPr lang="uk-UA" sz="1200" b="0" dirty="0"/>
              <a:t> 4, 274–289. </a:t>
            </a:r>
          </a:p>
          <a:p>
            <a:r>
              <a:rPr lang="uk-UA" sz="1200" b="0" dirty="0" err="1" smtClean="0"/>
              <a:t>Мацієвський</a:t>
            </a:r>
            <a:r>
              <a:rPr lang="uk-UA" sz="1200" b="0" dirty="0"/>
              <a:t>, Ю. (2020). Змішані цінності і суспільні обмеження: чому запит на «сильну руку» не призведе до авторитаризму в Україні. Соціологія: теорія, методи, маркетинг, 4, 43–67. DOI 10.15407/sociology2020.04.043</a:t>
            </a:r>
          </a:p>
          <a:p>
            <a:r>
              <a:rPr lang="uk-UA" sz="1200" b="0" dirty="0" err="1" smtClean="0"/>
              <a:t>Мацієвський</a:t>
            </a:r>
            <a:r>
              <a:rPr lang="uk-UA" sz="1200" b="0" dirty="0"/>
              <a:t>, Ю. (2020). Від партій-субститутів до справжніх партій: чи можливо це в Україні? </a:t>
            </a:r>
            <a:r>
              <a:rPr lang="uk-UA" sz="1200" b="0" i="1" dirty="0"/>
              <a:t>Політичні партії і вибори: українські та світові практики</a:t>
            </a:r>
            <a:r>
              <a:rPr lang="uk-UA" sz="1200" b="0" dirty="0"/>
              <a:t>: Зб. ст. і тез за результатами IV міжнародної наукової конференції “Політичні партії і вибори: українські та світові практики”. А. Романюк і В. Литвин (ред.). (Вип. 4, сс. 282–286). Львів: Львівський національний університет імені Івана Франка. </a:t>
            </a:r>
          </a:p>
          <a:p>
            <a:r>
              <a:rPr lang="uk-UA" sz="1200" b="0" dirty="0" err="1" smtClean="0"/>
              <a:t>Мацієвський</a:t>
            </a:r>
            <a:r>
              <a:rPr lang="uk-UA" sz="1200" b="0" dirty="0"/>
              <a:t>, Ю. (2011). Інволюція конституціоналізму і </a:t>
            </a:r>
            <a:r>
              <a:rPr lang="uk-UA" sz="1200" b="0" dirty="0" err="1"/>
              <a:t>квазі-авторитарний</a:t>
            </a:r>
            <a:r>
              <a:rPr lang="uk-UA" sz="1200" b="0" dirty="0"/>
              <a:t> режим в Україні. </a:t>
            </a:r>
            <a:r>
              <a:rPr lang="uk-UA" sz="1200" b="0" i="1" dirty="0"/>
              <a:t>Вибори і демократія, </a:t>
            </a:r>
            <a:r>
              <a:rPr lang="uk-UA" sz="1200" b="0" dirty="0"/>
              <a:t>Вип. 3, 49–56.</a:t>
            </a:r>
          </a:p>
          <a:p>
            <a:r>
              <a:rPr lang="uk-UA" sz="1200" b="0" dirty="0" err="1" smtClean="0"/>
              <a:t>Мацієвський</a:t>
            </a:r>
            <a:r>
              <a:rPr lang="uk-UA" sz="1200" b="0" dirty="0"/>
              <a:t>, Ю. (2011). Спокуси авторитаризмом. </a:t>
            </a:r>
            <a:r>
              <a:rPr lang="uk-UA" sz="1200" b="0" i="1" dirty="0"/>
              <a:t>Критика</a:t>
            </a:r>
            <a:r>
              <a:rPr lang="uk-UA" sz="1200" b="0" dirty="0"/>
              <a:t>, 5-6, 2–7. </a:t>
            </a:r>
          </a:p>
          <a:p>
            <a:r>
              <a:rPr lang="uk-UA" sz="1200" b="0" dirty="0" err="1" smtClean="0"/>
              <a:t>Резнік</a:t>
            </a:r>
            <a:r>
              <a:rPr lang="ru-RU" sz="1200" b="0" dirty="0"/>
              <a:t>,</a:t>
            </a:r>
            <a:r>
              <a:rPr lang="uk-UA" sz="1200" b="0" dirty="0"/>
              <a:t> О. (2017). Декларативна авторитарність масової свідомості українців: реальні та фіктивні загрози демократії. </a:t>
            </a:r>
            <a:r>
              <a:rPr lang="uk-UA" sz="1200" b="0" i="1" dirty="0"/>
              <a:t>Агора</a:t>
            </a:r>
            <a:r>
              <a:rPr lang="uk-UA" sz="1200" b="0" dirty="0"/>
              <a:t>, 19-20, 26–31</a:t>
            </a:r>
            <a:r>
              <a:rPr lang="uk-UA" sz="1200" b="0" dirty="0" smtClean="0"/>
              <a:t>.</a:t>
            </a:r>
            <a:endParaRPr lang="uk-UA" sz="1200" b="0" dirty="0"/>
          </a:p>
        </p:txBody>
      </p:sp>
    </p:spTree>
    <p:extLst>
      <p:ext uri="{BB962C8B-B14F-4D97-AF65-F5344CB8AC3E}">
        <p14:creationId xmlns:p14="http://schemas.microsoft.com/office/powerpoint/2010/main" val="978544624"/>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1202" name="Rectangle 2"/>
          <p:cNvSpPr>
            <a:spLocks noGrp="1" noChangeArrowheads="1"/>
          </p:cNvSpPr>
          <p:nvPr>
            <p:ph type="title"/>
          </p:nvPr>
        </p:nvSpPr>
        <p:spPr/>
        <p:txBody>
          <a:bodyPr/>
          <a:lstStyle/>
          <a:p>
            <a:pPr>
              <a:defRPr/>
            </a:pPr>
            <a:r>
              <a:rPr lang="en-US" dirty="0"/>
              <a:t>Theoretical background</a:t>
            </a:r>
            <a:endParaRPr lang="en-GB" dirty="0"/>
          </a:p>
        </p:txBody>
      </p:sp>
      <p:sp>
        <p:nvSpPr>
          <p:cNvPr id="691203" name="Rectangle 3"/>
          <p:cNvSpPr>
            <a:spLocks noGrp="1" noChangeArrowheads="1"/>
          </p:cNvSpPr>
          <p:nvPr>
            <p:ph idx="1"/>
          </p:nvPr>
        </p:nvSpPr>
        <p:spPr>
          <a:xfrm>
            <a:off x="457199" y="1285875"/>
            <a:ext cx="8537575" cy="4918269"/>
          </a:xfrm>
        </p:spPr>
        <p:txBody>
          <a:bodyPr/>
          <a:lstStyle/>
          <a:p>
            <a:pPr>
              <a:buFont typeface="Wingdings" panose="05000000000000000000" pitchFamily="2" charset="2"/>
              <a:buChar char="§"/>
            </a:pPr>
            <a:r>
              <a:rPr lang="en-US" sz="2000" b="0" dirty="0">
                <a:solidFill>
                  <a:schemeClr val="accent6"/>
                </a:solidFill>
                <a:latin typeface="+mn-lt"/>
              </a:rPr>
              <a:t>The congruence thesis – a central assumption of political culture theory. Congruence means similarity, agreement or </a:t>
            </a:r>
            <a:r>
              <a:rPr lang="en-US" sz="2000" b="0" dirty="0" smtClean="0">
                <a:solidFill>
                  <a:schemeClr val="accent6"/>
                </a:solidFill>
                <a:latin typeface="+mn-lt"/>
              </a:rPr>
              <a:t>harmony</a:t>
            </a:r>
          </a:p>
          <a:p>
            <a:pPr marL="0" indent="0"/>
            <a:r>
              <a:rPr lang="en-US" b="0" dirty="0" smtClean="0">
                <a:latin typeface="+mn-lt"/>
              </a:rPr>
              <a:t>                          “Every nation gets the government it deserves” </a:t>
            </a:r>
            <a:r>
              <a:rPr lang="en-US" b="0" i="1" dirty="0" smtClean="0">
                <a:latin typeface="+mn-lt"/>
              </a:rPr>
              <a:t>Joseph </a:t>
            </a:r>
            <a:r>
              <a:rPr lang="en-US" b="0" i="1" dirty="0">
                <a:latin typeface="+mn-lt"/>
              </a:rPr>
              <a:t>de </a:t>
            </a:r>
            <a:r>
              <a:rPr lang="en-US" b="0" i="1" dirty="0" err="1" smtClean="0">
                <a:latin typeface="+mn-lt"/>
              </a:rPr>
              <a:t>Maistre</a:t>
            </a:r>
            <a:endParaRPr lang="en-US" b="0" i="1" dirty="0">
              <a:solidFill>
                <a:schemeClr val="accent6"/>
              </a:solidFill>
              <a:latin typeface="+mn-lt"/>
            </a:endParaRPr>
          </a:p>
          <a:p>
            <a:pPr>
              <a:buFont typeface="Wingdings" panose="05000000000000000000" pitchFamily="2" charset="2"/>
              <a:buChar char="§"/>
            </a:pPr>
            <a:r>
              <a:rPr lang="en-US" sz="2000" b="0" dirty="0" smtClean="0">
                <a:solidFill>
                  <a:schemeClr val="accent6"/>
                </a:solidFill>
                <a:latin typeface="+mn-lt"/>
              </a:rPr>
              <a:t>The </a:t>
            </a:r>
            <a:r>
              <a:rPr lang="en-US" sz="2000" b="0" dirty="0">
                <a:solidFill>
                  <a:schemeClr val="accent6"/>
                </a:solidFill>
                <a:latin typeface="+mn-lt"/>
              </a:rPr>
              <a:t>idea of congruence has evolved from the “fit” between political culture and political structure in Almond and </a:t>
            </a:r>
            <a:r>
              <a:rPr lang="en-US" sz="2000" b="0" dirty="0" err="1">
                <a:solidFill>
                  <a:schemeClr val="accent6"/>
                </a:solidFill>
                <a:latin typeface="+mn-lt"/>
              </a:rPr>
              <a:t>Verba</a:t>
            </a:r>
            <a:r>
              <a:rPr lang="en-US" sz="2000" b="0" dirty="0">
                <a:solidFill>
                  <a:schemeClr val="accent6"/>
                </a:solidFill>
                <a:latin typeface="+mn-lt"/>
              </a:rPr>
              <a:t> (1966) </a:t>
            </a:r>
            <a:br>
              <a:rPr lang="en-US" sz="2000" b="0" dirty="0">
                <a:solidFill>
                  <a:schemeClr val="accent6"/>
                </a:solidFill>
                <a:latin typeface="+mn-lt"/>
              </a:rPr>
            </a:br>
            <a:r>
              <a:rPr lang="en-US" sz="2000" b="0" dirty="0">
                <a:solidFill>
                  <a:schemeClr val="accent6"/>
                </a:solidFill>
                <a:latin typeface="+mn-lt"/>
              </a:rPr>
              <a:t/>
            </a:r>
            <a:br>
              <a:rPr lang="en-US" sz="2000" b="0" dirty="0">
                <a:solidFill>
                  <a:schemeClr val="accent6"/>
                </a:solidFill>
                <a:latin typeface="+mn-lt"/>
              </a:rPr>
            </a:br>
            <a:r>
              <a:rPr lang="en-US" sz="2000" b="0" dirty="0">
                <a:solidFill>
                  <a:schemeClr val="accent6"/>
                </a:solidFill>
                <a:latin typeface="+mn-lt"/>
              </a:rPr>
              <a:t>to </a:t>
            </a:r>
            <a:r>
              <a:rPr lang="en-US" sz="2000" b="0" i="1" dirty="0">
                <a:solidFill>
                  <a:schemeClr val="accent6"/>
                </a:solidFill>
                <a:latin typeface="+mn-lt"/>
              </a:rPr>
              <a:t>similarities</a:t>
            </a:r>
            <a:r>
              <a:rPr lang="en-US" sz="2000" b="0" dirty="0">
                <a:solidFill>
                  <a:schemeClr val="accent6"/>
                </a:solidFill>
                <a:latin typeface="+mn-lt"/>
              </a:rPr>
              <a:t> between authority patterns of various social units in Eckstein (1966, 1977) </a:t>
            </a:r>
            <a:br>
              <a:rPr lang="en-US" sz="2000" b="0" dirty="0">
                <a:solidFill>
                  <a:schemeClr val="accent6"/>
                </a:solidFill>
                <a:latin typeface="+mn-lt"/>
              </a:rPr>
            </a:br>
            <a:r>
              <a:rPr lang="en-US" sz="2000" b="0" dirty="0">
                <a:solidFill>
                  <a:schemeClr val="accent6"/>
                </a:solidFill>
                <a:latin typeface="+mn-lt"/>
              </a:rPr>
              <a:t/>
            </a:r>
            <a:br>
              <a:rPr lang="en-US" sz="2000" b="0" dirty="0">
                <a:solidFill>
                  <a:schemeClr val="accent6"/>
                </a:solidFill>
                <a:latin typeface="+mn-lt"/>
              </a:rPr>
            </a:br>
            <a:r>
              <a:rPr lang="en-US" sz="2000" b="0" dirty="0">
                <a:solidFill>
                  <a:schemeClr val="accent6"/>
                </a:solidFill>
                <a:latin typeface="+mn-lt"/>
              </a:rPr>
              <a:t>to the match between elites </a:t>
            </a:r>
            <a:r>
              <a:rPr lang="en-US" sz="2000" b="0" i="1" dirty="0">
                <a:solidFill>
                  <a:schemeClr val="accent6"/>
                </a:solidFill>
                <a:latin typeface="+mn-lt"/>
              </a:rPr>
              <a:t>supply of democracy </a:t>
            </a:r>
            <a:r>
              <a:rPr lang="en-US" sz="2000" b="0" dirty="0">
                <a:solidFill>
                  <a:schemeClr val="accent6"/>
                </a:solidFill>
                <a:latin typeface="+mn-lt"/>
              </a:rPr>
              <a:t>and masses </a:t>
            </a:r>
            <a:r>
              <a:rPr lang="en-US" sz="2000" b="0" i="1" dirty="0">
                <a:solidFill>
                  <a:schemeClr val="accent6"/>
                </a:solidFill>
                <a:latin typeface="+mn-lt"/>
              </a:rPr>
              <a:t>demand of it</a:t>
            </a:r>
            <a:r>
              <a:rPr lang="en-US" sz="2000" b="0" dirty="0">
                <a:solidFill>
                  <a:schemeClr val="accent6"/>
                </a:solidFill>
                <a:latin typeface="+mn-lt"/>
              </a:rPr>
              <a:t> in Inglehart and </a:t>
            </a:r>
            <a:r>
              <a:rPr lang="en-US" sz="2000" b="0" dirty="0" err="1">
                <a:solidFill>
                  <a:schemeClr val="accent6"/>
                </a:solidFill>
                <a:latin typeface="+mn-lt"/>
              </a:rPr>
              <a:t>Welzel</a:t>
            </a:r>
            <a:r>
              <a:rPr lang="en-US" sz="2000" b="0" dirty="0">
                <a:solidFill>
                  <a:schemeClr val="accent6"/>
                </a:solidFill>
                <a:latin typeface="+mn-lt"/>
              </a:rPr>
              <a:t> (2005)</a:t>
            </a:r>
          </a:p>
          <a:p>
            <a:pPr>
              <a:buFont typeface="Wingdings" panose="05000000000000000000" pitchFamily="2" charset="2"/>
              <a:buChar char="§"/>
            </a:pPr>
            <a:endParaRPr lang="en-US" sz="2000" b="0" dirty="0">
              <a:solidFill>
                <a:schemeClr val="accent6"/>
              </a:solidFill>
              <a:latin typeface="+mn-lt"/>
            </a:endParaRPr>
          </a:p>
          <a:p>
            <a:pPr>
              <a:buFont typeface="Wingdings" panose="05000000000000000000" pitchFamily="2" charset="2"/>
              <a:buChar char="§"/>
            </a:pPr>
            <a:r>
              <a:rPr lang="en-US" sz="2000" b="0" dirty="0">
                <a:solidFill>
                  <a:schemeClr val="accent6"/>
                </a:solidFill>
                <a:latin typeface="+mn-lt"/>
              </a:rPr>
              <a:t>According to the modified formulation, a regime is stable in so far as its </a:t>
            </a:r>
            <a:r>
              <a:rPr lang="en-US" sz="2000" b="0" i="1" dirty="0">
                <a:solidFill>
                  <a:schemeClr val="accent6"/>
                </a:solidFill>
                <a:latin typeface="+mn-lt"/>
              </a:rPr>
              <a:t>authority pattern </a:t>
            </a:r>
            <a:r>
              <a:rPr lang="en-US" sz="2000" b="0" dirty="0">
                <a:solidFill>
                  <a:schemeClr val="accent6"/>
                </a:solidFill>
                <a:latin typeface="+mn-lt"/>
              </a:rPr>
              <a:t>– the way it governs meets people’s </a:t>
            </a:r>
            <a:r>
              <a:rPr lang="en-US" sz="2000" b="0" i="1" dirty="0">
                <a:solidFill>
                  <a:schemeClr val="accent6"/>
                </a:solidFill>
                <a:latin typeface="+mn-lt"/>
              </a:rPr>
              <a:t>authority beliefs </a:t>
            </a:r>
            <a:r>
              <a:rPr lang="en-US" sz="2000" b="0" dirty="0">
                <a:solidFill>
                  <a:schemeClr val="accent6"/>
                </a:solidFill>
                <a:latin typeface="+mn-lt"/>
              </a:rPr>
              <a:t>– the way that political authority ought to govern.</a:t>
            </a:r>
            <a:endParaRPr lang="uk-UA" sz="2000" b="0" dirty="0">
              <a:solidFill>
                <a:schemeClr val="accent6"/>
              </a:solidFill>
              <a:latin typeface="+mn-lt"/>
            </a:endParaRP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Mass beliefs and legitimacy of regimes  </a:t>
            </a:r>
            <a:endParaRPr lang="uk-UA" dirty="0"/>
          </a:p>
        </p:txBody>
      </p:sp>
      <p:sp>
        <p:nvSpPr>
          <p:cNvPr id="3" name="Объект 2"/>
          <p:cNvSpPr>
            <a:spLocks noGrp="1"/>
          </p:cNvSpPr>
          <p:nvPr>
            <p:ph idx="1"/>
          </p:nvPr>
        </p:nvSpPr>
        <p:spPr>
          <a:xfrm>
            <a:off x="457200" y="1477108"/>
            <a:ext cx="8229600" cy="3157788"/>
          </a:xfrm>
        </p:spPr>
        <p:txBody>
          <a:bodyPr/>
          <a:lstStyle/>
          <a:p>
            <a:pPr>
              <a:buFont typeface="Wingdings" panose="05000000000000000000" pitchFamily="2" charset="2"/>
              <a:buChar char="§"/>
            </a:pPr>
            <a:r>
              <a:rPr lang="en-US" sz="2000" b="0" dirty="0">
                <a:solidFill>
                  <a:schemeClr val="accent6"/>
                </a:solidFill>
                <a:latin typeface="+mn-lt"/>
              </a:rPr>
              <a:t>Mass beliefs are instrumental in legitimizing all types of </a:t>
            </a:r>
            <a:r>
              <a:rPr lang="en-US" sz="2000" b="0" dirty="0" smtClean="0">
                <a:solidFill>
                  <a:schemeClr val="accent6"/>
                </a:solidFill>
                <a:latin typeface="+mn-lt"/>
              </a:rPr>
              <a:t>regimes </a:t>
            </a:r>
            <a:endParaRPr lang="en-US" sz="2000" b="0" dirty="0">
              <a:solidFill>
                <a:schemeClr val="accent6"/>
              </a:solidFill>
              <a:latin typeface="+mn-lt"/>
            </a:endParaRPr>
          </a:p>
          <a:p>
            <a:pPr>
              <a:buFont typeface="Wingdings" panose="05000000000000000000" pitchFamily="2" charset="2"/>
              <a:buChar char="§"/>
            </a:pPr>
            <a:endParaRPr lang="en-US" sz="2000" b="0" dirty="0">
              <a:solidFill>
                <a:schemeClr val="accent6"/>
              </a:solidFill>
              <a:latin typeface="+mn-lt"/>
            </a:endParaRPr>
          </a:p>
          <a:p>
            <a:pPr>
              <a:buFont typeface="Wingdings" panose="05000000000000000000" pitchFamily="2" charset="2"/>
              <a:buChar char="§"/>
            </a:pPr>
            <a:r>
              <a:rPr lang="en-US" sz="2000" b="0" dirty="0">
                <a:solidFill>
                  <a:schemeClr val="accent6"/>
                </a:solidFill>
                <a:latin typeface="+mn-lt"/>
              </a:rPr>
              <a:t>Democratic regimes are stable when people believe that the government is accountable and subject to horizontal checks </a:t>
            </a:r>
          </a:p>
          <a:p>
            <a:pPr>
              <a:buFont typeface="Wingdings" panose="05000000000000000000" pitchFamily="2" charset="2"/>
              <a:buChar char="§"/>
            </a:pPr>
            <a:endParaRPr lang="en-US" sz="2000" b="0" dirty="0">
              <a:solidFill>
                <a:schemeClr val="accent6"/>
              </a:solidFill>
              <a:latin typeface="+mn-lt"/>
            </a:endParaRPr>
          </a:p>
          <a:p>
            <a:pPr>
              <a:buFont typeface="Wingdings" panose="05000000000000000000" pitchFamily="2" charset="2"/>
              <a:buChar char="§"/>
            </a:pPr>
            <a:r>
              <a:rPr lang="en-US" sz="2000" b="0" dirty="0">
                <a:solidFill>
                  <a:schemeClr val="accent6"/>
                </a:solidFill>
                <a:latin typeface="+mn-lt"/>
              </a:rPr>
              <a:t>Authoritarian regimes are stable when people believe in the legitimacy of dictatorial </a:t>
            </a:r>
            <a:r>
              <a:rPr lang="en-US" sz="2000" b="0" dirty="0" smtClean="0">
                <a:solidFill>
                  <a:schemeClr val="accent6"/>
                </a:solidFill>
                <a:latin typeface="+mn-lt"/>
              </a:rPr>
              <a:t>power</a:t>
            </a:r>
            <a:endParaRPr lang="en-US" sz="2000" b="0" dirty="0">
              <a:solidFill>
                <a:schemeClr val="accent6"/>
              </a:solidFill>
              <a:latin typeface="+mn-lt"/>
            </a:endParaRPr>
          </a:p>
          <a:p>
            <a:endParaRPr lang="en-US" dirty="0"/>
          </a:p>
          <a:p>
            <a:endParaRPr lang="uk-UA" dirty="0"/>
          </a:p>
        </p:txBody>
      </p:sp>
    </p:spTree>
    <p:extLst>
      <p:ext uri="{BB962C8B-B14F-4D97-AF65-F5344CB8AC3E}">
        <p14:creationId xmlns:p14="http://schemas.microsoft.com/office/powerpoint/2010/main" val="1890207925"/>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en-US" dirty="0"/>
              <a:t>Research objectives and argument </a:t>
            </a:r>
            <a:endParaRPr lang="uk-UA" dirty="0"/>
          </a:p>
        </p:txBody>
      </p:sp>
      <p:sp>
        <p:nvSpPr>
          <p:cNvPr id="4" name="Объект 3"/>
          <p:cNvSpPr>
            <a:spLocks noGrp="1"/>
          </p:cNvSpPr>
          <p:nvPr>
            <p:ph idx="1"/>
          </p:nvPr>
        </p:nvSpPr>
        <p:spPr>
          <a:xfrm>
            <a:off x="457200" y="1418492"/>
            <a:ext cx="8229600" cy="4795159"/>
          </a:xfrm>
        </p:spPr>
        <p:txBody>
          <a:bodyPr/>
          <a:lstStyle/>
          <a:p>
            <a:pPr>
              <a:buFont typeface="Wingdings" panose="05000000000000000000" pitchFamily="2" charset="2"/>
              <a:buChar char="§"/>
            </a:pPr>
            <a:r>
              <a:rPr lang="en-US" sz="2000" b="0" dirty="0">
                <a:solidFill>
                  <a:schemeClr val="accent6"/>
                </a:solidFill>
                <a:latin typeface="+mn-lt"/>
              </a:rPr>
              <a:t>The political culture theory was more concerned with the stability of democratic </a:t>
            </a:r>
            <a:r>
              <a:rPr lang="en-US" sz="2000" b="0" dirty="0" smtClean="0">
                <a:solidFill>
                  <a:schemeClr val="accent6"/>
                </a:solidFill>
                <a:latin typeface="+mn-lt"/>
              </a:rPr>
              <a:t>regimes</a:t>
            </a:r>
            <a:endParaRPr lang="en-US" sz="2000" b="0" dirty="0">
              <a:solidFill>
                <a:schemeClr val="accent6"/>
              </a:solidFill>
              <a:latin typeface="+mn-lt"/>
            </a:endParaRPr>
          </a:p>
          <a:p>
            <a:pPr>
              <a:buFont typeface="Wingdings" panose="05000000000000000000" pitchFamily="2" charset="2"/>
              <a:buChar char="§"/>
            </a:pPr>
            <a:endParaRPr lang="en-US" sz="2000" b="0" dirty="0">
              <a:solidFill>
                <a:schemeClr val="accent6"/>
              </a:solidFill>
              <a:latin typeface="+mn-lt"/>
            </a:endParaRPr>
          </a:p>
          <a:p>
            <a:pPr>
              <a:buFont typeface="Wingdings" panose="05000000000000000000" pitchFamily="2" charset="2"/>
              <a:buChar char="§"/>
            </a:pPr>
            <a:r>
              <a:rPr lang="en-US" sz="2000" b="0" dirty="0">
                <a:solidFill>
                  <a:schemeClr val="accent6"/>
                </a:solidFill>
                <a:latin typeface="+mn-lt"/>
              </a:rPr>
              <a:t>It is less pronounced in the studies on </a:t>
            </a:r>
            <a:r>
              <a:rPr lang="en-US" sz="2000" b="0" dirty="0" err="1">
                <a:solidFill>
                  <a:schemeClr val="accent6"/>
                </a:solidFill>
                <a:latin typeface="+mn-lt"/>
              </a:rPr>
              <a:t>autocratization</a:t>
            </a:r>
            <a:r>
              <a:rPr lang="en-US" sz="2000" b="0" dirty="0">
                <a:solidFill>
                  <a:schemeClr val="accent6"/>
                </a:solidFill>
                <a:latin typeface="+mn-lt"/>
              </a:rPr>
              <a:t>, and barely visible in the field of hybrid regimes. </a:t>
            </a:r>
            <a:endParaRPr lang="uk-UA" sz="2000" b="0" dirty="0">
              <a:solidFill>
                <a:schemeClr val="accent6"/>
              </a:solidFill>
              <a:latin typeface="+mn-lt"/>
            </a:endParaRPr>
          </a:p>
          <a:p>
            <a:pPr>
              <a:buFont typeface="Wingdings" panose="05000000000000000000" pitchFamily="2" charset="2"/>
              <a:buChar char="§"/>
            </a:pPr>
            <a:endParaRPr lang="en-US" sz="2000" b="0" dirty="0">
              <a:solidFill>
                <a:schemeClr val="accent6"/>
              </a:solidFill>
              <a:latin typeface="+mn-lt"/>
            </a:endParaRPr>
          </a:p>
          <a:p>
            <a:pPr>
              <a:buFont typeface="Wingdings" panose="05000000000000000000" pitchFamily="2" charset="2"/>
              <a:buChar char="§"/>
            </a:pPr>
            <a:r>
              <a:rPr lang="en-US" sz="2000" b="0" dirty="0">
                <a:solidFill>
                  <a:schemeClr val="accent6"/>
                </a:solidFill>
                <a:latin typeface="+mn-lt"/>
              </a:rPr>
              <a:t>This research seeks to extend the congruence argument to hybrid regimes by focusing on the case of Ukraine. </a:t>
            </a:r>
          </a:p>
          <a:p>
            <a:pPr>
              <a:buFont typeface="Wingdings" panose="05000000000000000000" pitchFamily="2" charset="2"/>
              <a:buChar char="§"/>
            </a:pPr>
            <a:endParaRPr lang="en-US" sz="2000" b="0" dirty="0">
              <a:solidFill>
                <a:schemeClr val="accent6"/>
              </a:solidFill>
              <a:latin typeface="+mn-lt"/>
            </a:endParaRPr>
          </a:p>
          <a:p>
            <a:pPr>
              <a:buFont typeface="Wingdings" panose="05000000000000000000" pitchFamily="2" charset="2"/>
              <a:buChar char="§"/>
            </a:pPr>
            <a:r>
              <a:rPr lang="en-US" sz="2000" b="0" dirty="0">
                <a:solidFill>
                  <a:schemeClr val="accent6"/>
                </a:solidFill>
                <a:latin typeface="+mn-lt"/>
              </a:rPr>
              <a:t>In particular, I argue that mixed authority beliefs are largely congruent with hybrid authority pattern, and resulting “hybrid congruence” alongside three groups of societal factors limits the prospect for authoritarianism in Ukraine. </a:t>
            </a:r>
            <a:endParaRPr lang="uk-UA" sz="2000" b="0" dirty="0">
              <a:solidFill>
                <a:schemeClr val="accent6"/>
              </a:solidFill>
              <a:latin typeface="+mn-lt"/>
            </a:endParaRPr>
          </a:p>
          <a:p>
            <a:endParaRPr lang="uk-UA" dirty="0"/>
          </a:p>
        </p:txBody>
      </p:sp>
    </p:spTree>
    <p:extLst>
      <p:ext uri="{BB962C8B-B14F-4D97-AF65-F5344CB8AC3E}">
        <p14:creationId xmlns:p14="http://schemas.microsoft.com/office/powerpoint/2010/main" val="3231671903"/>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en-US" dirty="0"/>
              <a:t>Ukraine as a case of a hybrid regime </a:t>
            </a:r>
            <a:endParaRPr lang="uk-UA" dirty="0"/>
          </a:p>
        </p:txBody>
      </p:sp>
      <p:sp>
        <p:nvSpPr>
          <p:cNvPr id="4" name="Объект 3"/>
          <p:cNvSpPr>
            <a:spLocks noGrp="1"/>
          </p:cNvSpPr>
          <p:nvPr>
            <p:ph idx="1"/>
          </p:nvPr>
        </p:nvSpPr>
        <p:spPr>
          <a:xfrm>
            <a:off x="457200" y="1477108"/>
            <a:ext cx="8229600" cy="4487382"/>
          </a:xfrm>
        </p:spPr>
        <p:txBody>
          <a:bodyPr/>
          <a:lstStyle/>
          <a:p>
            <a:pPr>
              <a:buFont typeface="Wingdings" panose="05000000000000000000" pitchFamily="2" charset="2"/>
              <a:buChar char="§"/>
            </a:pPr>
            <a:r>
              <a:rPr lang="en-US" sz="2000" b="0" dirty="0">
                <a:solidFill>
                  <a:schemeClr val="accent6"/>
                </a:solidFill>
                <a:latin typeface="+mn-lt"/>
              </a:rPr>
              <a:t>Hybrid regime is the mixed one, having some democratic and some authoritarian </a:t>
            </a:r>
            <a:r>
              <a:rPr lang="en-US" sz="2000" b="0" dirty="0" smtClean="0">
                <a:solidFill>
                  <a:schemeClr val="accent6"/>
                </a:solidFill>
                <a:latin typeface="+mn-lt"/>
              </a:rPr>
              <a:t>elements </a:t>
            </a:r>
            <a:endParaRPr lang="en-US" sz="2000" b="0" dirty="0">
              <a:solidFill>
                <a:schemeClr val="accent6"/>
              </a:solidFill>
              <a:latin typeface="+mn-lt"/>
            </a:endParaRPr>
          </a:p>
          <a:p>
            <a:pPr>
              <a:buFont typeface="Wingdings" panose="05000000000000000000" pitchFamily="2" charset="2"/>
              <a:buChar char="§"/>
            </a:pPr>
            <a:endParaRPr lang="en-US" sz="2000" b="0" dirty="0">
              <a:solidFill>
                <a:schemeClr val="accent6"/>
              </a:solidFill>
              <a:latin typeface="+mn-lt"/>
            </a:endParaRPr>
          </a:p>
          <a:p>
            <a:pPr>
              <a:buFont typeface="Wingdings" panose="05000000000000000000" pitchFamily="2" charset="2"/>
              <a:buChar char="§"/>
            </a:pPr>
            <a:r>
              <a:rPr lang="en-US" sz="2000" b="0" dirty="0">
                <a:solidFill>
                  <a:schemeClr val="accent6"/>
                </a:solidFill>
                <a:latin typeface="+mn-lt"/>
              </a:rPr>
              <a:t>In Ukraine the competitive elections are often compromised by the range of informal institutions (e.g. </a:t>
            </a:r>
            <a:r>
              <a:rPr lang="en-US" sz="2000" b="0" dirty="0" err="1">
                <a:solidFill>
                  <a:schemeClr val="accent6"/>
                </a:solidFill>
                <a:latin typeface="+mn-lt"/>
              </a:rPr>
              <a:t>clientelism</a:t>
            </a:r>
            <a:r>
              <a:rPr lang="en-US" sz="2000" b="0" dirty="0">
                <a:solidFill>
                  <a:schemeClr val="accent6"/>
                </a:solidFill>
                <a:latin typeface="+mn-lt"/>
              </a:rPr>
              <a:t>, corruption, and secretive deals among the elites</a:t>
            </a:r>
            <a:r>
              <a:rPr lang="en-US" sz="2000" b="0" dirty="0" smtClean="0">
                <a:solidFill>
                  <a:schemeClr val="accent6"/>
                </a:solidFill>
                <a:latin typeface="+mn-lt"/>
              </a:rPr>
              <a:t>)</a:t>
            </a:r>
          </a:p>
          <a:p>
            <a:pPr>
              <a:buFont typeface="Wingdings" panose="05000000000000000000" pitchFamily="2" charset="2"/>
              <a:buChar char="§"/>
            </a:pPr>
            <a:endParaRPr lang="en-US" sz="2000" b="0" dirty="0">
              <a:solidFill>
                <a:schemeClr val="accent6"/>
              </a:solidFill>
              <a:latin typeface="+mn-lt"/>
            </a:endParaRPr>
          </a:p>
          <a:p>
            <a:pPr>
              <a:buFont typeface="Wingdings" panose="05000000000000000000" pitchFamily="2" charset="2"/>
              <a:buChar char="§"/>
            </a:pPr>
            <a:r>
              <a:rPr lang="en-US" sz="2000" b="0" dirty="0" smtClean="0">
                <a:solidFill>
                  <a:schemeClr val="accent6"/>
                </a:solidFill>
                <a:latin typeface="+mn-lt"/>
              </a:rPr>
              <a:t>Though ineffective these institutions are preferred by the elites as they allow to extract rent even in times of war </a:t>
            </a:r>
          </a:p>
          <a:p>
            <a:pPr>
              <a:buFont typeface="Wingdings" panose="05000000000000000000" pitchFamily="2" charset="2"/>
              <a:buChar char="§"/>
            </a:pPr>
            <a:endParaRPr lang="en-US" sz="2000" b="0" dirty="0">
              <a:solidFill>
                <a:schemeClr val="accent6"/>
              </a:solidFill>
              <a:latin typeface="+mn-lt"/>
            </a:endParaRPr>
          </a:p>
          <a:p>
            <a:pPr>
              <a:buFont typeface="Wingdings" panose="05000000000000000000" pitchFamily="2" charset="2"/>
              <a:buChar char="§"/>
            </a:pPr>
            <a:r>
              <a:rPr lang="en-US" sz="2000" b="0" dirty="0">
                <a:solidFill>
                  <a:schemeClr val="accent6">
                    <a:lumMod val="75000"/>
                  </a:schemeClr>
                </a:solidFill>
                <a:latin typeface="+mn-lt"/>
              </a:rPr>
              <a:t>Embedded or institutionalized </a:t>
            </a:r>
            <a:r>
              <a:rPr lang="en-US" sz="2000" b="0" dirty="0" smtClean="0">
                <a:solidFill>
                  <a:schemeClr val="accent6">
                    <a:lumMod val="75000"/>
                  </a:schemeClr>
                </a:solidFill>
                <a:latin typeface="+mn-lt"/>
              </a:rPr>
              <a:t>hybridity has </a:t>
            </a:r>
            <a:r>
              <a:rPr lang="en-US" sz="2000" b="0" dirty="0">
                <a:solidFill>
                  <a:schemeClr val="accent6">
                    <a:lumMod val="75000"/>
                  </a:schemeClr>
                </a:solidFill>
                <a:latin typeface="+mn-lt"/>
              </a:rPr>
              <a:t>become a factor of the regime’s authority pattern</a:t>
            </a:r>
            <a:r>
              <a:rPr lang="en-US" sz="2000" b="0" dirty="0" smtClean="0">
                <a:solidFill>
                  <a:schemeClr val="accent6">
                    <a:lumMod val="75000"/>
                  </a:schemeClr>
                </a:solidFill>
                <a:latin typeface="+mn-lt"/>
              </a:rPr>
              <a:t> </a:t>
            </a:r>
            <a:endParaRPr lang="en-US" sz="2000" b="0" dirty="0">
              <a:solidFill>
                <a:schemeClr val="accent6">
                  <a:lumMod val="75000"/>
                </a:schemeClr>
              </a:solidFill>
              <a:latin typeface="+mn-lt"/>
            </a:endParaRPr>
          </a:p>
          <a:p>
            <a:pPr>
              <a:buFont typeface="Wingdings" panose="05000000000000000000" pitchFamily="2" charset="2"/>
              <a:buChar char="§"/>
            </a:pPr>
            <a:endParaRPr lang="en-US" sz="2000" b="0" dirty="0">
              <a:solidFill>
                <a:schemeClr val="accent6">
                  <a:lumMod val="75000"/>
                </a:schemeClr>
              </a:solidFill>
              <a:latin typeface="+mn-lt"/>
            </a:endParaRPr>
          </a:p>
        </p:txBody>
      </p:sp>
    </p:spTree>
    <p:extLst>
      <p:ext uri="{BB962C8B-B14F-4D97-AF65-F5344CB8AC3E}">
        <p14:creationId xmlns:p14="http://schemas.microsoft.com/office/powerpoint/2010/main" val="4246316259"/>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Elites authority pattern and people’s authority beliefs </a:t>
            </a:r>
            <a:endParaRPr lang="uk-UA" dirty="0"/>
          </a:p>
        </p:txBody>
      </p:sp>
      <p:sp>
        <p:nvSpPr>
          <p:cNvPr id="3" name="Объект 2"/>
          <p:cNvSpPr>
            <a:spLocks noGrp="1"/>
          </p:cNvSpPr>
          <p:nvPr>
            <p:ph idx="1"/>
          </p:nvPr>
        </p:nvSpPr>
        <p:spPr>
          <a:xfrm>
            <a:off x="457200" y="1535723"/>
            <a:ext cx="8229600" cy="3748719"/>
          </a:xfrm>
        </p:spPr>
        <p:txBody>
          <a:bodyPr/>
          <a:lstStyle/>
          <a:p>
            <a:pPr>
              <a:buFont typeface="Wingdings" panose="05000000000000000000" pitchFamily="2" charset="2"/>
              <a:buChar char="§"/>
            </a:pPr>
            <a:r>
              <a:rPr lang="en-US" sz="2000" b="0" dirty="0" smtClean="0">
                <a:solidFill>
                  <a:schemeClr val="accent6"/>
                </a:solidFill>
                <a:latin typeface="+mn-lt"/>
              </a:rPr>
              <a:t>Elites authority pattern is neither democratic nor authoritarian. It is primed for quick enrichment and avoiding responsibility after removal from power</a:t>
            </a:r>
          </a:p>
          <a:p>
            <a:pPr marL="0" indent="0"/>
            <a:endParaRPr lang="en-US" sz="2000" b="0" dirty="0" smtClean="0">
              <a:solidFill>
                <a:schemeClr val="accent6"/>
              </a:solidFill>
              <a:latin typeface="+mn-lt"/>
            </a:endParaRPr>
          </a:p>
          <a:p>
            <a:pPr>
              <a:buFont typeface="Wingdings" panose="05000000000000000000" pitchFamily="2" charset="2"/>
              <a:buChar char="§"/>
            </a:pPr>
            <a:r>
              <a:rPr lang="en-US" sz="2000" b="0" dirty="0" smtClean="0">
                <a:solidFill>
                  <a:schemeClr val="accent6"/>
                </a:solidFill>
                <a:latin typeface="+mn-lt"/>
              </a:rPr>
              <a:t>The </a:t>
            </a:r>
            <a:r>
              <a:rPr lang="en-US" sz="2000" b="0" dirty="0">
                <a:solidFill>
                  <a:schemeClr val="accent6"/>
                </a:solidFill>
                <a:latin typeface="+mn-lt"/>
              </a:rPr>
              <a:t>people’s authority beliefs are also mixed, that is containing some democratic, but also some authoritarian </a:t>
            </a:r>
            <a:r>
              <a:rPr lang="en-US" sz="2000" b="0" dirty="0" smtClean="0">
                <a:solidFill>
                  <a:schemeClr val="accent6"/>
                </a:solidFill>
                <a:latin typeface="+mn-lt"/>
              </a:rPr>
              <a:t>attitudes</a:t>
            </a:r>
          </a:p>
          <a:p>
            <a:pPr>
              <a:buFont typeface="Wingdings" panose="05000000000000000000" pitchFamily="2" charset="2"/>
              <a:buChar char="§"/>
            </a:pPr>
            <a:endParaRPr lang="en-US" sz="2000" b="0" dirty="0">
              <a:solidFill>
                <a:schemeClr val="accent6"/>
              </a:solidFill>
              <a:latin typeface="+mn-lt"/>
            </a:endParaRPr>
          </a:p>
          <a:p>
            <a:pPr>
              <a:buFont typeface="Wingdings" panose="05000000000000000000" pitchFamily="2" charset="2"/>
              <a:buChar char="§"/>
            </a:pPr>
            <a:r>
              <a:rPr lang="en-US" sz="2000" b="0" dirty="0" smtClean="0">
                <a:solidFill>
                  <a:schemeClr val="accent6"/>
                </a:solidFill>
                <a:latin typeface="+mn-lt"/>
              </a:rPr>
              <a:t>Such </a:t>
            </a:r>
            <a:r>
              <a:rPr lang="en-US" sz="2000" b="0" dirty="0">
                <a:solidFill>
                  <a:schemeClr val="accent6"/>
                </a:solidFill>
                <a:latin typeface="+mn-lt"/>
              </a:rPr>
              <a:t>a combination of formal and informal institutions and the </a:t>
            </a:r>
            <a:r>
              <a:rPr lang="en-US" sz="2000" b="0" dirty="0" smtClean="0">
                <a:solidFill>
                  <a:schemeClr val="accent6"/>
                </a:solidFill>
                <a:latin typeface="+mn-lt"/>
              </a:rPr>
              <a:t>mixed authority beliefs make </a:t>
            </a:r>
            <a:r>
              <a:rPr lang="en-US" sz="2000" b="0" dirty="0">
                <a:solidFill>
                  <a:schemeClr val="accent6"/>
                </a:solidFill>
                <a:latin typeface="+mn-lt"/>
              </a:rPr>
              <a:t>Ukraine quite resistant to the changes in both democratic and authoritarian </a:t>
            </a:r>
            <a:r>
              <a:rPr lang="en-US" sz="2000" b="0" dirty="0" smtClean="0">
                <a:solidFill>
                  <a:schemeClr val="accent6"/>
                </a:solidFill>
                <a:latin typeface="+mn-lt"/>
              </a:rPr>
              <a:t>directions</a:t>
            </a:r>
            <a:endParaRPr lang="uk-UA" sz="2000" b="0" dirty="0">
              <a:solidFill>
                <a:schemeClr val="accent6"/>
              </a:solidFill>
              <a:latin typeface="+mn-lt"/>
            </a:endParaRPr>
          </a:p>
          <a:p>
            <a:endParaRPr lang="uk-UA" dirty="0"/>
          </a:p>
        </p:txBody>
      </p:sp>
    </p:spTree>
    <p:extLst>
      <p:ext uri="{BB962C8B-B14F-4D97-AF65-F5344CB8AC3E}">
        <p14:creationId xmlns:p14="http://schemas.microsoft.com/office/powerpoint/2010/main" val="189117921"/>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Authoritarianism – a two dimensional concept </a:t>
            </a:r>
            <a:endParaRPr lang="uk-UA" dirty="0"/>
          </a:p>
        </p:txBody>
      </p:sp>
      <p:sp>
        <p:nvSpPr>
          <p:cNvPr id="3" name="TextBox 2">
            <a:extLst>
              <a:ext uri="{FF2B5EF4-FFF2-40B4-BE49-F238E27FC236}">
                <a16:creationId xmlns:a16="http://schemas.microsoft.com/office/drawing/2014/main" xmlns="" id="{3EA3DFC2-0ACB-4DD6-A6B7-2A4792F602CC}"/>
              </a:ext>
            </a:extLst>
          </p:cNvPr>
          <p:cNvSpPr txBox="1"/>
          <p:nvPr/>
        </p:nvSpPr>
        <p:spPr>
          <a:xfrm>
            <a:off x="666750" y="1438275"/>
            <a:ext cx="8010525" cy="4862870"/>
          </a:xfrm>
          <a:prstGeom prst="rect">
            <a:avLst/>
          </a:prstGeom>
          <a:noFill/>
        </p:spPr>
        <p:txBody>
          <a:bodyPr wrap="square" rtlCol="0">
            <a:spAutoFit/>
          </a:bodyPr>
          <a:lstStyle/>
          <a:p>
            <a:pPr marL="285750" indent="-285750">
              <a:spcBef>
                <a:spcPct val="20000"/>
              </a:spcBef>
              <a:buFont typeface="Wingdings" panose="05000000000000000000" pitchFamily="2" charset="2"/>
              <a:buChar char="§"/>
            </a:pPr>
            <a:r>
              <a:rPr lang="en-US" sz="2000" dirty="0">
                <a:solidFill>
                  <a:schemeClr val="accent6"/>
                </a:solidFill>
                <a:latin typeface="+mn-lt"/>
                <a:cs typeface="+mn-cs"/>
              </a:rPr>
              <a:t>Popular perception - strong and unaccountable power of a single or collective </a:t>
            </a:r>
            <a:r>
              <a:rPr lang="en-US" sz="2000" dirty="0" smtClean="0">
                <a:solidFill>
                  <a:schemeClr val="accent6"/>
                </a:solidFill>
                <a:latin typeface="+mn-lt"/>
                <a:cs typeface="+mn-cs"/>
              </a:rPr>
              <a:t>ruler</a:t>
            </a:r>
            <a:r>
              <a:rPr lang="en-US" sz="2000" dirty="0">
                <a:solidFill>
                  <a:schemeClr val="accent6"/>
                </a:solidFill>
                <a:latin typeface="+mn-lt"/>
                <a:cs typeface="+mn-cs"/>
              </a:rPr>
              <a:t/>
            </a:r>
            <a:br>
              <a:rPr lang="en-US" sz="2000" dirty="0">
                <a:solidFill>
                  <a:schemeClr val="accent6"/>
                </a:solidFill>
                <a:latin typeface="+mn-lt"/>
                <a:cs typeface="+mn-cs"/>
              </a:rPr>
            </a:br>
            <a:r>
              <a:rPr lang="en-US" sz="2000" dirty="0">
                <a:solidFill>
                  <a:schemeClr val="accent6"/>
                </a:solidFill>
                <a:latin typeface="+mn-lt"/>
                <a:cs typeface="+mn-cs"/>
              </a:rPr>
              <a:t> </a:t>
            </a:r>
          </a:p>
          <a:p>
            <a:pPr marL="285750" indent="-285750">
              <a:spcBef>
                <a:spcPct val="20000"/>
              </a:spcBef>
              <a:buFont typeface="Wingdings" panose="05000000000000000000" pitchFamily="2" charset="2"/>
              <a:buChar char="§"/>
            </a:pPr>
            <a:r>
              <a:rPr lang="en-US" sz="2000" dirty="0">
                <a:solidFill>
                  <a:schemeClr val="accent6"/>
                </a:solidFill>
                <a:latin typeface="+mn-lt"/>
                <a:cs typeface="+mn-cs"/>
              </a:rPr>
              <a:t>What is behind is the social conditions supportive for authoritarianism (Au</a:t>
            </a:r>
            <a:r>
              <a:rPr lang="en-US" sz="2000" dirty="0" smtClean="0">
                <a:solidFill>
                  <a:schemeClr val="accent6"/>
                </a:solidFill>
                <a:latin typeface="+mn-lt"/>
                <a:cs typeface="+mn-cs"/>
              </a:rPr>
              <a:t>.) </a:t>
            </a:r>
            <a:r>
              <a:rPr lang="en-US" sz="2000" dirty="0">
                <a:solidFill>
                  <a:schemeClr val="accent6"/>
                </a:solidFill>
                <a:latin typeface="+mn-lt"/>
                <a:cs typeface="+mn-cs"/>
              </a:rPr>
              <a:t/>
            </a:r>
            <a:br>
              <a:rPr lang="en-US" sz="2000" dirty="0">
                <a:solidFill>
                  <a:schemeClr val="accent6"/>
                </a:solidFill>
                <a:latin typeface="+mn-lt"/>
                <a:cs typeface="+mn-cs"/>
              </a:rPr>
            </a:br>
            <a:endParaRPr lang="en-US" sz="2000" dirty="0">
              <a:solidFill>
                <a:schemeClr val="accent6"/>
              </a:solidFill>
              <a:latin typeface="+mn-lt"/>
              <a:cs typeface="+mn-cs"/>
            </a:endParaRPr>
          </a:p>
          <a:p>
            <a:pPr marL="285750" indent="-285750">
              <a:spcBef>
                <a:spcPct val="20000"/>
              </a:spcBef>
              <a:buFont typeface="Wingdings" panose="05000000000000000000" pitchFamily="2" charset="2"/>
              <a:buChar char="§"/>
            </a:pPr>
            <a:r>
              <a:rPr lang="en-US" sz="2000" dirty="0">
                <a:solidFill>
                  <a:schemeClr val="accent6"/>
                </a:solidFill>
                <a:latin typeface="+mn-lt"/>
                <a:cs typeface="+mn-cs"/>
              </a:rPr>
              <a:t>AU. is a social syndrome, where submission to authority is underpinned by the</a:t>
            </a:r>
            <a:r>
              <a:rPr lang="uk-UA" sz="2000" dirty="0">
                <a:solidFill>
                  <a:schemeClr val="accent6"/>
                </a:solidFill>
                <a:latin typeface="+mn-lt"/>
                <a:cs typeface="+mn-cs"/>
              </a:rPr>
              <a:t> </a:t>
            </a:r>
            <a:r>
              <a:rPr lang="en-US" sz="2000" dirty="0">
                <a:solidFill>
                  <a:schemeClr val="accent6"/>
                </a:solidFill>
                <a:latin typeface="+mn-lt"/>
                <a:cs typeface="+mn-cs"/>
              </a:rPr>
              <a:t>people’s ‘mentality’, a leader's charisma or the state’s coercive </a:t>
            </a:r>
            <a:r>
              <a:rPr lang="en-US" sz="2000" dirty="0" smtClean="0">
                <a:solidFill>
                  <a:schemeClr val="accent6"/>
                </a:solidFill>
                <a:latin typeface="+mn-lt"/>
                <a:cs typeface="+mn-cs"/>
              </a:rPr>
              <a:t>apparatus </a:t>
            </a:r>
            <a:r>
              <a:rPr lang="en-US" sz="2000" dirty="0">
                <a:solidFill>
                  <a:schemeClr val="accent6"/>
                </a:solidFill>
                <a:latin typeface="+mn-lt"/>
                <a:cs typeface="+mn-cs"/>
              </a:rPr>
              <a:t/>
            </a:r>
            <a:br>
              <a:rPr lang="en-US" sz="2000" dirty="0">
                <a:solidFill>
                  <a:schemeClr val="accent6"/>
                </a:solidFill>
                <a:latin typeface="+mn-lt"/>
                <a:cs typeface="+mn-cs"/>
              </a:rPr>
            </a:br>
            <a:endParaRPr lang="uk-UA" sz="2000" dirty="0">
              <a:solidFill>
                <a:schemeClr val="accent6"/>
              </a:solidFill>
              <a:latin typeface="+mn-lt"/>
              <a:cs typeface="+mn-cs"/>
            </a:endParaRPr>
          </a:p>
          <a:p>
            <a:pPr marL="285750" indent="-285750">
              <a:spcBef>
                <a:spcPct val="20000"/>
              </a:spcBef>
              <a:buFont typeface="Wingdings" panose="05000000000000000000" pitchFamily="2" charset="2"/>
              <a:buChar char="§"/>
            </a:pPr>
            <a:r>
              <a:rPr lang="en-US" sz="2000" dirty="0">
                <a:solidFill>
                  <a:schemeClr val="accent6"/>
                </a:solidFill>
                <a:latin typeface="+mn-lt"/>
                <a:cs typeface="+mn-cs"/>
              </a:rPr>
              <a:t>In order to rule with discretion, there are should be (a) an institutionalized monopoly on power, and (b) some minimal degree of public consent, so the ‘unity’ between the leader and the people is </a:t>
            </a:r>
            <a:r>
              <a:rPr lang="en-US" sz="2000" dirty="0" smtClean="0">
                <a:solidFill>
                  <a:schemeClr val="accent6"/>
                </a:solidFill>
                <a:latin typeface="+mn-lt"/>
                <a:cs typeface="+mn-cs"/>
              </a:rPr>
              <a:t>attained  </a:t>
            </a:r>
            <a:endParaRPr lang="en-US" sz="2000" dirty="0">
              <a:solidFill>
                <a:schemeClr val="accent6"/>
              </a:solidFill>
              <a:latin typeface="+mn-lt"/>
              <a:cs typeface="+mn-cs"/>
            </a:endParaRPr>
          </a:p>
          <a:p>
            <a:pPr marL="285750" indent="-285750">
              <a:buFont typeface="Wingdings" panose="05000000000000000000" pitchFamily="2" charset="2"/>
              <a:buChar char="§"/>
            </a:pPr>
            <a:endParaRPr lang="cs-CZ" dirty="0">
              <a:latin typeface="+mj-lt"/>
            </a:endParaRPr>
          </a:p>
        </p:txBody>
      </p:sp>
    </p:spTree>
    <p:extLst>
      <p:ext uri="{BB962C8B-B14F-4D97-AF65-F5344CB8AC3E}">
        <p14:creationId xmlns:p14="http://schemas.microsoft.com/office/powerpoint/2010/main" val="1776363549"/>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a:t>
            </a:r>
            <a:r>
              <a:rPr lang="en-US" dirty="0" err="1"/>
              <a:t>Mis</a:t>
            </a:r>
            <a:r>
              <a:rPr lang="en-US" dirty="0"/>
              <a:t>)Interpreting the Empirical Data </a:t>
            </a:r>
            <a:endParaRPr lang="uk-UA" dirty="0"/>
          </a:p>
        </p:txBody>
      </p:sp>
      <p:sp>
        <p:nvSpPr>
          <p:cNvPr id="3" name="TextBox 2">
            <a:extLst>
              <a:ext uri="{FF2B5EF4-FFF2-40B4-BE49-F238E27FC236}">
                <a16:creationId xmlns:a16="http://schemas.microsoft.com/office/drawing/2014/main" xmlns="" id="{C79ADAD7-3365-41DE-ABCE-F49568FF297D}"/>
              </a:ext>
            </a:extLst>
          </p:cNvPr>
          <p:cNvSpPr txBox="1"/>
          <p:nvPr/>
        </p:nvSpPr>
        <p:spPr>
          <a:xfrm>
            <a:off x="666750" y="1438275"/>
            <a:ext cx="8010525" cy="4893647"/>
          </a:xfrm>
          <a:prstGeom prst="rect">
            <a:avLst/>
          </a:prstGeom>
          <a:noFill/>
        </p:spPr>
        <p:txBody>
          <a:bodyPr wrap="square" rtlCol="0">
            <a:spAutoFit/>
          </a:bodyPr>
          <a:lstStyle/>
          <a:p>
            <a:pPr marL="285750" indent="-285750">
              <a:spcBef>
                <a:spcPct val="20000"/>
              </a:spcBef>
              <a:buFont typeface="Wingdings" panose="05000000000000000000" pitchFamily="2" charset="2"/>
              <a:buChar char="§"/>
            </a:pPr>
            <a:r>
              <a:rPr lang="en-US" sz="2000" dirty="0">
                <a:solidFill>
                  <a:schemeClr val="accent6"/>
                </a:solidFill>
                <a:latin typeface="+mn-lt"/>
                <a:cs typeface="+mn-cs"/>
              </a:rPr>
              <a:t>The support for a strong leader has been on the rise in various parts of the </a:t>
            </a:r>
            <a:r>
              <a:rPr lang="en-US" sz="2000" dirty="0" smtClean="0">
                <a:solidFill>
                  <a:schemeClr val="accent6"/>
                </a:solidFill>
                <a:latin typeface="+mn-lt"/>
                <a:cs typeface="+mn-cs"/>
              </a:rPr>
              <a:t>globe </a:t>
            </a:r>
            <a:endParaRPr lang="en-US" sz="2000" dirty="0">
              <a:solidFill>
                <a:schemeClr val="accent6"/>
              </a:solidFill>
              <a:latin typeface="+mn-lt"/>
              <a:cs typeface="+mn-cs"/>
            </a:endParaRPr>
          </a:p>
          <a:p>
            <a:pPr marL="285750" indent="-285750">
              <a:spcBef>
                <a:spcPct val="20000"/>
              </a:spcBef>
              <a:buFont typeface="Wingdings" panose="05000000000000000000" pitchFamily="2" charset="2"/>
              <a:buChar char="§"/>
            </a:pPr>
            <a:r>
              <a:rPr lang="en-US" sz="2000" dirty="0">
                <a:solidFill>
                  <a:schemeClr val="accent6"/>
                </a:solidFill>
                <a:latin typeface="+mn-lt"/>
                <a:cs typeface="+mn-cs"/>
              </a:rPr>
              <a:t>In Ukraine the request for a strong leader has been growing steadily (from some 40% in the late 90s to 71% in 2010/2014</a:t>
            </a:r>
            <a:r>
              <a:rPr lang="en-US" sz="2000" dirty="0" smtClean="0">
                <a:solidFill>
                  <a:schemeClr val="accent6"/>
                </a:solidFill>
                <a:latin typeface="+mn-lt"/>
                <a:cs typeface="+mn-cs"/>
              </a:rPr>
              <a:t>)  </a:t>
            </a:r>
            <a:r>
              <a:rPr lang="en-US" sz="1600" dirty="0" smtClean="0">
                <a:solidFill>
                  <a:schemeClr val="accent6"/>
                </a:solidFill>
                <a:latin typeface="+mn-lt"/>
                <a:cs typeface="+mn-cs"/>
              </a:rPr>
              <a:t>(</a:t>
            </a:r>
            <a:r>
              <a:rPr lang="en-US" sz="1600" i="1" dirty="0" smtClean="0">
                <a:solidFill>
                  <a:schemeClr val="accent6"/>
                </a:solidFill>
                <a:latin typeface="+mn-lt"/>
                <a:cs typeface="+mn-cs"/>
              </a:rPr>
              <a:t>Source</a:t>
            </a:r>
            <a:r>
              <a:rPr lang="en-US" sz="1600" i="1" dirty="0">
                <a:solidFill>
                  <a:schemeClr val="accent6"/>
                </a:solidFill>
                <a:latin typeface="+mn-lt"/>
                <a:cs typeface="+mn-cs"/>
              </a:rPr>
              <a:t>: WVS. Wave </a:t>
            </a:r>
            <a:r>
              <a:rPr lang="en-US" sz="1600" i="1" dirty="0" smtClean="0">
                <a:solidFill>
                  <a:schemeClr val="accent6"/>
                </a:solidFill>
                <a:latin typeface="+mn-lt"/>
                <a:cs typeface="+mn-cs"/>
              </a:rPr>
              <a:t>6). </a:t>
            </a:r>
            <a:endParaRPr lang="en-US" sz="1600" i="1" dirty="0">
              <a:solidFill>
                <a:schemeClr val="accent6"/>
              </a:solidFill>
              <a:latin typeface="+mn-lt"/>
              <a:cs typeface="+mn-cs"/>
            </a:endParaRPr>
          </a:p>
          <a:p>
            <a:pPr marL="285750" indent="-285750">
              <a:spcBef>
                <a:spcPct val="20000"/>
              </a:spcBef>
              <a:buFont typeface="Wingdings" panose="05000000000000000000" pitchFamily="2" charset="2"/>
              <a:buChar char="§"/>
            </a:pPr>
            <a:r>
              <a:rPr lang="en-US" sz="2000" dirty="0">
                <a:solidFill>
                  <a:schemeClr val="accent6"/>
                </a:solidFill>
                <a:latin typeface="+mn-lt"/>
                <a:cs typeface="+mn-cs"/>
              </a:rPr>
              <a:t>This trend is often interpreted as the symptom of authoritarian attitudes and support for authoritarian rule</a:t>
            </a:r>
          </a:p>
          <a:p>
            <a:pPr marL="285750" indent="-285750">
              <a:spcBef>
                <a:spcPct val="20000"/>
              </a:spcBef>
              <a:buFont typeface="Wingdings" panose="05000000000000000000" pitchFamily="2" charset="2"/>
              <a:buChar char="§"/>
            </a:pPr>
            <a:r>
              <a:rPr lang="en-US" sz="2000" dirty="0" smtClean="0">
                <a:solidFill>
                  <a:schemeClr val="accent6"/>
                </a:solidFill>
                <a:latin typeface="+mn-lt"/>
                <a:cs typeface="+mn-cs"/>
              </a:rPr>
              <a:t>Such interpretation is misleading: the </a:t>
            </a:r>
            <a:r>
              <a:rPr lang="en-US" sz="2000" dirty="0">
                <a:solidFill>
                  <a:schemeClr val="accent6"/>
                </a:solidFill>
                <a:latin typeface="+mn-lt"/>
                <a:cs typeface="+mn-cs"/>
              </a:rPr>
              <a:t>support of the idea of a strong leader is not the same as support for an actual strongman in power, or incumbent. Only the latter can be interpreted as a truly authoritarian attitude</a:t>
            </a:r>
          </a:p>
          <a:p>
            <a:pPr marL="285750" indent="-285750">
              <a:spcBef>
                <a:spcPct val="20000"/>
              </a:spcBef>
              <a:buFont typeface="Wingdings" panose="05000000000000000000" pitchFamily="2" charset="2"/>
              <a:buChar char="§"/>
            </a:pPr>
            <a:r>
              <a:rPr lang="en-US" sz="2000" dirty="0">
                <a:solidFill>
                  <a:schemeClr val="accent6"/>
                </a:solidFill>
                <a:latin typeface="+mn-lt"/>
                <a:cs typeface="+mn-cs"/>
              </a:rPr>
              <a:t>Second: authoritarian </a:t>
            </a:r>
            <a:r>
              <a:rPr lang="en-US" sz="2000" dirty="0" smtClean="0">
                <a:solidFill>
                  <a:schemeClr val="accent6"/>
                </a:solidFill>
                <a:latin typeface="+mn-lt"/>
                <a:cs typeface="+mn-cs"/>
              </a:rPr>
              <a:t>attitudes reflect </a:t>
            </a:r>
            <a:r>
              <a:rPr lang="en-US" sz="2000" dirty="0">
                <a:solidFill>
                  <a:schemeClr val="accent6"/>
                </a:solidFill>
                <a:latin typeface="+mn-lt"/>
                <a:cs typeface="+mn-cs"/>
              </a:rPr>
              <a:t>beliefs that are measured using the right-wing and the left-wing authoritarianism scale (RWA/LWA)</a:t>
            </a:r>
          </a:p>
          <a:p>
            <a:pPr marL="285750" indent="-285750">
              <a:buFont typeface="Wingdings" panose="05000000000000000000" pitchFamily="2" charset="2"/>
              <a:buChar char="§"/>
            </a:pPr>
            <a:endParaRPr lang="cs-CZ" dirty="0">
              <a:latin typeface="+mj-lt"/>
            </a:endParaRPr>
          </a:p>
        </p:txBody>
      </p:sp>
    </p:spTree>
    <p:extLst>
      <p:ext uri="{BB962C8B-B14F-4D97-AF65-F5344CB8AC3E}">
        <p14:creationId xmlns:p14="http://schemas.microsoft.com/office/powerpoint/2010/main" val="444244038"/>
      </p:ext>
    </p:extLst>
  </p:cSld>
  <p:clrMapOvr>
    <a:masterClrMapping/>
  </p:clrMapOvr>
  <p:transition>
    <p:fade/>
  </p:transition>
</p:sld>
</file>

<file path=ppt/theme/theme1.xml><?xml version="1.0" encoding="utf-8"?>
<a:theme xmlns:a="http://schemas.openxmlformats.org/drawingml/2006/main" name="H2020-Wzorzec_Prezentacji_KPK_PL-(C)">
  <a:themeElements>
    <a:clrScheme name="piast">
      <a:dk1>
        <a:srgbClr val="C04482"/>
      </a:dk1>
      <a:lt1>
        <a:srgbClr val="FFFFFF"/>
      </a:lt1>
      <a:dk2>
        <a:srgbClr val="C04482"/>
      </a:dk2>
      <a:lt2>
        <a:srgbClr val="FFFFFF"/>
      </a:lt2>
      <a:accent1>
        <a:srgbClr val="BBE0E3"/>
      </a:accent1>
      <a:accent2>
        <a:srgbClr val="333399"/>
      </a:accent2>
      <a:accent3>
        <a:srgbClr val="FFFFFF"/>
      </a:accent3>
      <a:accent4>
        <a:srgbClr val="000000"/>
      </a:accent4>
      <a:accent5>
        <a:srgbClr val="DAEDEF"/>
      </a:accent5>
      <a:accent6>
        <a:srgbClr val="2D2D8A"/>
      </a:accent6>
      <a:hlink>
        <a:srgbClr val="0070C0"/>
      </a:hlink>
      <a:folHlink>
        <a:srgbClr val="BFBFBF"/>
      </a:folHlink>
    </a:clrScheme>
    <a:fontScheme name="KPK_Prezentacja_pl">
      <a:majorFont>
        <a:latin typeface="Verdana"/>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pl-PL" sz="1800" b="0" i="0" u="none" strike="noStrike" cap="none" normalizeH="0" baseline="0" smtClean="0">
            <a:ln>
              <a:noFill/>
            </a:ln>
            <a:solidFill>
              <a:srgbClr val="000066"/>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pl-PL" sz="1800" b="0" i="0" u="none" strike="noStrike" cap="none" normalizeH="0" baseline="0" smtClean="0">
            <a:ln>
              <a:noFill/>
            </a:ln>
            <a:solidFill>
              <a:srgbClr val="000066"/>
            </a:solidFill>
            <a:effectLst>
              <a:outerShdw blurRad="38100" dist="38100" dir="2700000" algn="tl">
                <a:srgbClr val="000000">
                  <a:alpha val="43137"/>
                </a:srgbClr>
              </a:outerShdw>
            </a:effectLst>
            <a:latin typeface="Arial" charset="0"/>
          </a:defRPr>
        </a:defPPr>
      </a:lstStyle>
    </a:lnDef>
  </a:objectDefaults>
  <a:extraClrSchemeLst>
    <a:extraClrScheme>
      <a:clrScheme name="KPK_Prezentacja_p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KPK_Prezentacja_p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KPK_Prezentacja_p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KPK_Prezentacja_p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KPK_Prezentacja_p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KPK_Prezentacja_p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KPK_Prezentacja_p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KPK_Prezentacja_p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KPK_Prezentacja_p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KPK_Prezentacja_p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KPK_Prezentacja_p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KPK_Prezentacja_p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H2020-Wzorzec_Prezentacji_KPK_PL-(C)</Template>
  <TotalTime>1308</TotalTime>
  <Words>1220</Words>
  <Application>Microsoft Office PowerPoint</Application>
  <PresentationFormat>Экран (4:3)</PresentationFormat>
  <Paragraphs>164</Paragraphs>
  <Slides>22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H2020-Wzorzec_Prezentacji_KPK_PL-(C)</vt:lpstr>
      <vt:lpstr>Презентация PowerPoint</vt:lpstr>
      <vt:lpstr>Global background and Ukrainian context</vt:lpstr>
      <vt:lpstr>Theoretical background</vt:lpstr>
      <vt:lpstr>Mass beliefs and legitimacy of regimes  </vt:lpstr>
      <vt:lpstr>Research objectives and argument </vt:lpstr>
      <vt:lpstr>Ukraine as a case of a hybrid regime </vt:lpstr>
      <vt:lpstr>Elites authority pattern and people’s authority beliefs </vt:lpstr>
      <vt:lpstr>Authoritarianism – a two dimensional concept </vt:lpstr>
      <vt:lpstr>(Mis)Interpreting the Empirical Data </vt:lpstr>
      <vt:lpstr>RWA/LWA components </vt:lpstr>
      <vt:lpstr>Responses (in percent) to the question: “Having a strong leader, who does not have to bother with parliament and elections” (Source WVS, wave 6)</vt:lpstr>
      <vt:lpstr>What do you mean by the strong hand (leader)?</vt:lpstr>
      <vt:lpstr>Paternalistic rather than authoritarian attitude</vt:lpstr>
      <vt:lpstr> Responses (in percent) to the question: “Having a democratic political system” (Source WVS) </vt:lpstr>
      <vt:lpstr> Democracy may have problems but is better (Source WVS) </vt:lpstr>
      <vt:lpstr>  “Having a democratic political system” (source WVS, 2011) </vt:lpstr>
      <vt:lpstr>Mixed authority beliefs </vt:lpstr>
      <vt:lpstr>Liberal versus Authoritarian notions of democracy in Ukraine</vt:lpstr>
      <vt:lpstr>Factors preventing the emergence of authoritarianism in Ukraine</vt:lpstr>
      <vt:lpstr>Conclusions</vt:lpstr>
      <vt:lpstr>Selected bibliography</vt:lpstr>
      <vt:lpstr>Selected bibliography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MWalenta</dc:creator>
  <cp:lastModifiedBy>User</cp:lastModifiedBy>
  <cp:revision>82</cp:revision>
  <dcterms:created xsi:type="dcterms:W3CDTF">2014-05-22T12:09:05Z</dcterms:created>
  <dcterms:modified xsi:type="dcterms:W3CDTF">2021-02-19T15:41:41Z</dcterms:modified>
</cp:coreProperties>
</file>